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94" r:id="rId3"/>
    <p:sldId id="295" r:id="rId4"/>
    <p:sldId id="292" r:id="rId5"/>
    <p:sldId id="280" r:id="rId6"/>
    <p:sldId id="281" r:id="rId7"/>
    <p:sldId id="282" r:id="rId8"/>
    <p:sldId id="285" r:id="rId9"/>
    <p:sldId id="283" r:id="rId10"/>
    <p:sldId id="286" r:id="rId11"/>
    <p:sldId id="290" r:id="rId12"/>
    <p:sldId id="288" r:id="rId13"/>
    <p:sldId id="293" r:id="rId14"/>
  </p:sldIdLst>
  <p:sldSz cx="9144000" cy="6858000" type="screen4x3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DE9BD"/>
    <a:srgbClr val="3090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901" autoAdjust="0"/>
    <p:restoredTop sz="94660"/>
  </p:normalViewPr>
  <p:slideViewPr>
    <p:cSldViewPr>
      <p:cViewPr>
        <p:scale>
          <a:sx n="75" d="100"/>
          <a:sy n="75" d="100"/>
        </p:scale>
        <p:origin x="-151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B9231-3DF5-4A2E-A398-6AC96C40E9E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E0EC7F6C-8087-4DFC-9130-EE580A7853B1}">
      <dgm:prSet phldrT="[Testo]" custT="1"/>
      <dgm:spPr/>
      <dgm:t>
        <a:bodyPr/>
        <a:lstStyle/>
        <a:p>
          <a:r>
            <a:rPr lang="it-IT" sz="2800" b="1" dirty="0" smtClean="0"/>
            <a:t>Percorso partecipativo</a:t>
          </a:r>
          <a:endParaRPr lang="it-IT" sz="2800" b="1" dirty="0"/>
        </a:p>
      </dgm:t>
    </dgm:pt>
    <dgm:pt modelId="{8C9073A4-4FB7-4DCA-8C8C-D3AAF57A4F4B}" type="parTrans" cxnId="{1FD3420B-95AF-4043-915A-B5354C873E73}">
      <dgm:prSet/>
      <dgm:spPr/>
      <dgm:t>
        <a:bodyPr/>
        <a:lstStyle/>
        <a:p>
          <a:endParaRPr lang="it-IT"/>
        </a:p>
      </dgm:t>
    </dgm:pt>
    <dgm:pt modelId="{952D3D9E-7E84-4D26-9636-0C46299FFF42}" type="sibTrans" cxnId="{1FD3420B-95AF-4043-915A-B5354C873E73}">
      <dgm:prSet/>
      <dgm:spPr/>
      <dgm:t>
        <a:bodyPr/>
        <a:lstStyle/>
        <a:p>
          <a:endParaRPr lang="it-IT"/>
        </a:p>
      </dgm:t>
    </dgm:pt>
    <dgm:pt modelId="{98EFFFC7-F8CE-4524-B26F-0D9A5DB1D045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2000" b="1" dirty="0" smtClean="0"/>
            <a:t>Individuazione attori chiave e comunicazione</a:t>
          </a:r>
          <a:endParaRPr lang="it-IT" sz="2000" b="1" dirty="0"/>
        </a:p>
      </dgm:t>
    </dgm:pt>
    <dgm:pt modelId="{DE7BBA33-5D4C-480B-BC12-8BD8466B5936}" type="parTrans" cxnId="{57008907-A905-4B80-AFB4-178E950A3440}">
      <dgm:prSet/>
      <dgm:spPr/>
      <dgm:t>
        <a:bodyPr/>
        <a:lstStyle/>
        <a:p>
          <a:endParaRPr lang="it-IT"/>
        </a:p>
      </dgm:t>
    </dgm:pt>
    <dgm:pt modelId="{3A1A057A-ECB0-4A24-97A8-CC42839EB049}" type="sibTrans" cxnId="{57008907-A905-4B80-AFB4-178E950A3440}">
      <dgm:prSet/>
      <dgm:spPr/>
      <dgm:t>
        <a:bodyPr/>
        <a:lstStyle/>
        <a:p>
          <a:endParaRPr lang="it-IT"/>
        </a:p>
      </dgm:t>
    </dgm:pt>
    <dgm:pt modelId="{30D1873E-69AD-4751-A3DF-760EC77E4666}">
      <dgm:prSet phldrT="[Tes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it-IT" sz="2000" b="1" dirty="0" smtClean="0"/>
            <a:t>Un laboratorio presso scuola elementare della Briglia</a:t>
          </a:r>
          <a:endParaRPr lang="it-IT" sz="2000" b="1" dirty="0"/>
        </a:p>
      </dgm:t>
    </dgm:pt>
    <dgm:pt modelId="{862EE3C5-2C60-4AA5-A9A4-54394F7615BB}" type="parTrans" cxnId="{D0CA0028-4FB4-4090-950D-56A318082700}">
      <dgm:prSet/>
      <dgm:spPr/>
      <dgm:t>
        <a:bodyPr/>
        <a:lstStyle/>
        <a:p>
          <a:endParaRPr lang="it-IT"/>
        </a:p>
      </dgm:t>
    </dgm:pt>
    <dgm:pt modelId="{D7AA3CCA-7483-4851-8F67-3DF9B886EC61}" type="sibTrans" cxnId="{D0CA0028-4FB4-4090-950D-56A318082700}">
      <dgm:prSet/>
      <dgm:spPr/>
      <dgm:t>
        <a:bodyPr/>
        <a:lstStyle/>
        <a:p>
          <a:endParaRPr lang="it-IT"/>
        </a:p>
      </dgm:t>
    </dgm:pt>
    <dgm:pt modelId="{C6EB2655-38D8-4C38-8D16-A4A0BD8AAEE7}">
      <dgm:prSet phldrT="[Tes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it-IT" sz="2000" b="1" dirty="0" smtClean="0"/>
            <a:t>Incontro di avvio (oggi …)</a:t>
          </a:r>
          <a:endParaRPr lang="it-IT" sz="2000" b="1" dirty="0"/>
        </a:p>
      </dgm:t>
    </dgm:pt>
    <dgm:pt modelId="{12A46D1C-DE7D-42D4-A037-25094B1B2E57}" type="parTrans" cxnId="{990BAFC4-D5BA-4606-9214-AEFA1EC84066}">
      <dgm:prSet/>
      <dgm:spPr/>
      <dgm:t>
        <a:bodyPr/>
        <a:lstStyle/>
        <a:p>
          <a:endParaRPr lang="it-IT"/>
        </a:p>
      </dgm:t>
    </dgm:pt>
    <dgm:pt modelId="{6DB12670-18B5-49B5-B5D3-58E541D43D1F}" type="sibTrans" cxnId="{990BAFC4-D5BA-4606-9214-AEFA1EC84066}">
      <dgm:prSet/>
      <dgm:spPr/>
      <dgm:t>
        <a:bodyPr/>
        <a:lstStyle/>
        <a:p>
          <a:endParaRPr lang="it-IT"/>
        </a:p>
      </dgm:t>
    </dgm:pt>
    <dgm:pt modelId="{044D647C-FA9D-4E48-9E98-DB1C0BC1CCC4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2000" b="1" dirty="0" smtClean="0"/>
            <a:t>Primo Laboratori o sulla mobilità:  TPL, </a:t>
          </a:r>
          <a:r>
            <a:rPr lang="it-IT" sz="2000" b="1" dirty="0" err="1" smtClean="0"/>
            <a:t>sharing</a:t>
          </a:r>
          <a:r>
            <a:rPr lang="it-IT" sz="2000" b="1" dirty="0" smtClean="0"/>
            <a:t>, e altre forme di trasporto collettivo</a:t>
          </a:r>
          <a:endParaRPr lang="it-IT" sz="2000" b="1" dirty="0"/>
        </a:p>
      </dgm:t>
    </dgm:pt>
    <dgm:pt modelId="{4E05D7EE-FCA2-4F1E-90B9-435E600D6714}" type="parTrans" cxnId="{6FEA78C4-5299-4A5C-B617-CDD7F7AE1DD2}">
      <dgm:prSet/>
      <dgm:spPr/>
      <dgm:t>
        <a:bodyPr/>
        <a:lstStyle/>
        <a:p>
          <a:endParaRPr lang="it-IT"/>
        </a:p>
      </dgm:t>
    </dgm:pt>
    <dgm:pt modelId="{5A9B6079-7F06-4B45-BA96-FFCBBDB08243}" type="sibTrans" cxnId="{6FEA78C4-5299-4A5C-B617-CDD7F7AE1DD2}">
      <dgm:prSet/>
      <dgm:spPr/>
      <dgm:t>
        <a:bodyPr/>
        <a:lstStyle/>
        <a:p>
          <a:endParaRPr lang="it-IT"/>
        </a:p>
      </dgm:t>
    </dgm:pt>
    <dgm:pt modelId="{2E822870-5480-4B9D-97A9-430FD215408C}">
      <dgm:prSet phldrT="[Tes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it-IT" sz="2000" b="1" dirty="0" smtClean="0"/>
            <a:t>Un laboratorio presso scuole elementari e medie di Vaiano</a:t>
          </a:r>
          <a:endParaRPr lang="it-IT" sz="2000" b="1" dirty="0"/>
        </a:p>
      </dgm:t>
    </dgm:pt>
    <dgm:pt modelId="{FE162ED7-4DE6-43FF-A12C-F5242AD727B3}" type="parTrans" cxnId="{80286086-1AB0-4573-8870-835CC2F2C4D4}">
      <dgm:prSet/>
      <dgm:spPr/>
      <dgm:t>
        <a:bodyPr/>
        <a:lstStyle/>
        <a:p>
          <a:endParaRPr lang="it-IT"/>
        </a:p>
      </dgm:t>
    </dgm:pt>
    <dgm:pt modelId="{AAB51657-3CFD-42E0-A955-B6A3F6DC965A}" type="sibTrans" cxnId="{80286086-1AB0-4573-8870-835CC2F2C4D4}">
      <dgm:prSet/>
      <dgm:spPr/>
      <dgm:t>
        <a:bodyPr/>
        <a:lstStyle/>
        <a:p>
          <a:endParaRPr lang="it-IT"/>
        </a:p>
      </dgm:t>
    </dgm:pt>
    <dgm:pt modelId="{D85E29FE-B1B3-46A3-8B51-006E87395129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2000" b="1" dirty="0" smtClean="0"/>
            <a:t>Secondo Laboratori o sulla mobilità: pedonale, ciclabile, sicurezza e riqualificazione urbana</a:t>
          </a:r>
          <a:endParaRPr lang="it-IT" sz="2000" b="1" dirty="0"/>
        </a:p>
      </dgm:t>
    </dgm:pt>
    <dgm:pt modelId="{DAADE2AC-EAA8-4F32-9286-EE4201B4D96C}" type="parTrans" cxnId="{8B9559C6-F137-4F16-87BD-0619E7A24F90}">
      <dgm:prSet/>
      <dgm:spPr/>
      <dgm:t>
        <a:bodyPr/>
        <a:lstStyle/>
        <a:p>
          <a:endParaRPr lang="it-IT"/>
        </a:p>
      </dgm:t>
    </dgm:pt>
    <dgm:pt modelId="{D85AD2F9-28E3-407A-B1E4-D855EDE6166D}" type="sibTrans" cxnId="{8B9559C6-F137-4F16-87BD-0619E7A24F90}">
      <dgm:prSet/>
      <dgm:spPr/>
      <dgm:t>
        <a:bodyPr/>
        <a:lstStyle/>
        <a:p>
          <a:endParaRPr lang="it-IT"/>
        </a:p>
      </dgm:t>
    </dgm:pt>
    <dgm:pt modelId="{4E3372D5-CA8A-4A70-A8B4-69BBB5A5F36F}" type="pres">
      <dgm:prSet presAssocID="{32BB9231-3DF5-4A2E-A398-6AC96C40E9E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80F5BE4-4F8A-4826-8574-3A082EB312F8}" type="pres">
      <dgm:prSet presAssocID="{E0EC7F6C-8087-4DFC-9130-EE580A7853B1}" presName="root1" presStyleCnt="0"/>
      <dgm:spPr/>
    </dgm:pt>
    <dgm:pt modelId="{7C4FB65D-861F-4830-85EC-0F6264A954C9}" type="pres">
      <dgm:prSet presAssocID="{E0EC7F6C-8087-4DFC-9130-EE580A7853B1}" presName="LevelOneTextNode" presStyleLbl="node0" presStyleIdx="0" presStyleCnt="1" custScaleX="144664" custLinFactX="-100000" custLinFactNeighborX="-147255" custLinFactNeighborY="-232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7C915BE-C382-4807-841C-1F682CF5C6B6}" type="pres">
      <dgm:prSet presAssocID="{E0EC7F6C-8087-4DFC-9130-EE580A7853B1}" presName="level2hierChild" presStyleCnt="0"/>
      <dgm:spPr/>
    </dgm:pt>
    <dgm:pt modelId="{27BFC428-69EE-4AEC-B0E9-0A747C9017E6}" type="pres">
      <dgm:prSet presAssocID="{DE7BBA33-5D4C-480B-BC12-8BD8466B5936}" presName="conn2-1" presStyleLbl="parChTrans1D2" presStyleIdx="0" presStyleCnt="6"/>
      <dgm:spPr/>
      <dgm:t>
        <a:bodyPr/>
        <a:lstStyle/>
        <a:p>
          <a:endParaRPr lang="it-IT"/>
        </a:p>
      </dgm:t>
    </dgm:pt>
    <dgm:pt modelId="{1846E6D8-94F5-4605-BE2E-4DCFFB733F09}" type="pres">
      <dgm:prSet presAssocID="{DE7BBA33-5D4C-480B-BC12-8BD8466B5936}" presName="connTx" presStyleLbl="parChTrans1D2" presStyleIdx="0" presStyleCnt="6"/>
      <dgm:spPr/>
      <dgm:t>
        <a:bodyPr/>
        <a:lstStyle/>
        <a:p>
          <a:endParaRPr lang="it-IT"/>
        </a:p>
      </dgm:t>
    </dgm:pt>
    <dgm:pt modelId="{97A8454C-C594-424D-B82B-C67E9BE3F64C}" type="pres">
      <dgm:prSet presAssocID="{98EFFFC7-F8CE-4524-B26F-0D9A5DB1D045}" presName="root2" presStyleCnt="0"/>
      <dgm:spPr/>
    </dgm:pt>
    <dgm:pt modelId="{D7770C3E-E5FC-4CA9-86E0-63FB29795F82}" type="pres">
      <dgm:prSet presAssocID="{98EFFFC7-F8CE-4524-B26F-0D9A5DB1D045}" presName="LevelTwoTextNode" presStyleLbl="node2" presStyleIdx="0" presStyleCnt="6" custScaleX="3239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80DEAFA-1930-400B-B8BF-896F08F5CB3D}" type="pres">
      <dgm:prSet presAssocID="{98EFFFC7-F8CE-4524-B26F-0D9A5DB1D045}" presName="level3hierChild" presStyleCnt="0"/>
      <dgm:spPr/>
    </dgm:pt>
    <dgm:pt modelId="{D8A8E28B-BFD5-4218-AF53-7B3C733B2F31}" type="pres">
      <dgm:prSet presAssocID="{12A46D1C-DE7D-42D4-A037-25094B1B2E57}" presName="conn2-1" presStyleLbl="parChTrans1D2" presStyleIdx="1" presStyleCnt="6"/>
      <dgm:spPr/>
      <dgm:t>
        <a:bodyPr/>
        <a:lstStyle/>
        <a:p>
          <a:endParaRPr lang="it-IT"/>
        </a:p>
      </dgm:t>
    </dgm:pt>
    <dgm:pt modelId="{12B15C15-5407-4FAF-9BC8-33B3D3B6C977}" type="pres">
      <dgm:prSet presAssocID="{12A46D1C-DE7D-42D4-A037-25094B1B2E57}" presName="connTx" presStyleLbl="parChTrans1D2" presStyleIdx="1" presStyleCnt="6"/>
      <dgm:spPr/>
      <dgm:t>
        <a:bodyPr/>
        <a:lstStyle/>
        <a:p>
          <a:endParaRPr lang="it-IT"/>
        </a:p>
      </dgm:t>
    </dgm:pt>
    <dgm:pt modelId="{00FC83E5-4283-451D-8475-9FC4F97CCA1D}" type="pres">
      <dgm:prSet presAssocID="{C6EB2655-38D8-4C38-8D16-A4A0BD8AAEE7}" presName="root2" presStyleCnt="0"/>
      <dgm:spPr/>
    </dgm:pt>
    <dgm:pt modelId="{9977E0AF-D015-4565-AF7E-15F3E17F223E}" type="pres">
      <dgm:prSet presAssocID="{C6EB2655-38D8-4C38-8D16-A4A0BD8AAEE7}" presName="LevelTwoTextNode" presStyleLbl="node2" presStyleIdx="1" presStyleCnt="6" custScaleX="3239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80831D6-57D1-4B8D-9AB0-A5656E0917AF}" type="pres">
      <dgm:prSet presAssocID="{C6EB2655-38D8-4C38-8D16-A4A0BD8AAEE7}" presName="level3hierChild" presStyleCnt="0"/>
      <dgm:spPr/>
    </dgm:pt>
    <dgm:pt modelId="{4CCF7B96-FADD-4680-810A-351C35255A42}" type="pres">
      <dgm:prSet presAssocID="{4E05D7EE-FCA2-4F1E-90B9-435E600D6714}" presName="conn2-1" presStyleLbl="parChTrans1D2" presStyleIdx="2" presStyleCnt="6"/>
      <dgm:spPr/>
      <dgm:t>
        <a:bodyPr/>
        <a:lstStyle/>
        <a:p>
          <a:endParaRPr lang="it-IT"/>
        </a:p>
      </dgm:t>
    </dgm:pt>
    <dgm:pt modelId="{973E5E89-B569-4100-899B-4A7DDFB1CF06}" type="pres">
      <dgm:prSet presAssocID="{4E05D7EE-FCA2-4F1E-90B9-435E600D6714}" presName="connTx" presStyleLbl="parChTrans1D2" presStyleIdx="2" presStyleCnt="6"/>
      <dgm:spPr/>
      <dgm:t>
        <a:bodyPr/>
        <a:lstStyle/>
        <a:p>
          <a:endParaRPr lang="it-IT"/>
        </a:p>
      </dgm:t>
    </dgm:pt>
    <dgm:pt modelId="{700041AD-3156-40D3-84F4-BB14580A0E49}" type="pres">
      <dgm:prSet presAssocID="{044D647C-FA9D-4E48-9E98-DB1C0BC1CCC4}" presName="root2" presStyleCnt="0"/>
      <dgm:spPr/>
    </dgm:pt>
    <dgm:pt modelId="{0FA40F0A-D4A8-419A-A81B-34269EF69518}" type="pres">
      <dgm:prSet presAssocID="{044D647C-FA9D-4E48-9E98-DB1C0BC1CCC4}" presName="LevelTwoTextNode" presStyleLbl="node2" presStyleIdx="2" presStyleCnt="6" custScaleX="32400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40A98CF-50C4-4FD1-972E-4F4A6AD994E6}" type="pres">
      <dgm:prSet presAssocID="{044D647C-FA9D-4E48-9E98-DB1C0BC1CCC4}" presName="level3hierChild" presStyleCnt="0"/>
      <dgm:spPr/>
    </dgm:pt>
    <dgm:pt modelId="{101C0D14-800D-40D4-B186-0928218BA15D}" type="pres">
      <dgm:prSet presAssocID="{DAADE2AC-EAA8-4F32-9286-EE4201B4D96C}" presName="conn2-1" presStyleLbl="parChTrans1D2" presStyleIdx="3" presStyleCnt="6"/>
      <dgm:spPr/>
      <dgm:t>
        <a:bodyPr/>
        <a:lstStyle/>
        <a:p>
          <a:endParaRPr lang="it-IT"/>
        </a:p>
      </dgm:t>
    </dgm:pt>
    <dgm:pt modelId="{8FA8D136-5DCF-4E34-80E2-122381931211}" type="pres">
      <dgm:prSet presAssocID="{DAADE2AC-EAA8-4F32-9286-EE4201B4D96C}" presName="connTx" presStyleLbl="parChTrans1D2" presStyleIdx="3" presStyleCnt="6"/>
      <dgm:spPr/>
      <dgm:t>
        <a:bodyPr/>
        <a:lstStyle/>
        <a:p>
          <a:endParaRPr lang="it-IT"/>
        </a:p>
      </dgm:t>
    </dgm:pt>
    <dgm:pt modelId="{E8D4832C-716F-495E-8ED1-73DAC137E122}" type="pres">
      <dgm:prSet presAssocID="{D85E29FE-B1B3-46A3-8B51-006E87395129}" presName="root2" presStyleCnt="0"/>
      <dgm:spPr/>
    </dgm:pt>
    <dgm:pt modelId="{15C358F5-155D-4A17-AF6F-2A457CB7DE30}" type="pres">
      <dgm:prSet presAssocID="{D85E29FE-B1B3-46A3-8B51-006E87395129}" presName="LevelTwoTextNode" presStyleLbl="node2" presStyleIdx="3" presStyleCnt="6" custScaleX="32400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96EB378-571B-4AF4-BF7B-A28E0F65AF04}" type="pres">
      <dgm:prSet presAssocID="{D85E29FE-B1B3-46A3-8B51-006E87395129}" presName="level3hierChild" presStyleCnt="0"/>
      <dgm:spPr/>
    </dgm:pt>
    <dgm:pt modelId="{A32C6A38-10E1-4DFD-9A1A-20FDE2B7F035}" type="pres">
      <dgm:prSet presAssocID="{FE162ED7-4DE6-43FF-A12C-F5242AD727B3}" presName="conn2-1" presStyleLbl="parChTrans1D2" presStyleIdx="4" presStyleCnt="6"/>
      <dgm:spPr/>
      <dgm:t>
        <a:bodyPr/>
        <a:lstStyle/>
        <a:p>
          <a:endParaRPr lang="it-IT"/>
        </a:p>
      </dgm:t>
    </dgm:pt>
    <dgm:pt modelId="{7096540D-855E-4903-9839-1694C1C5FD6A}" type="pres">
      <dgm:prSet presAssocID="{FE162ED7-4DE6-43FF-A12C-F5242AD727B3}" presName="connTx" presStyleLbl="parChTrans1D2" presStyleIdx="4" presStyleCnt="6"/>
      <dgm:spPr/>
      <dgm:t>
        <a:bodyPr/>
        <a:lstStyle/>
        <a:p>
          <a:endParaRPr lang="it-IT"/>
        </a:p>
      </dgm:t>
    </dgm:pt>
    <dgm:pt modelId="{C3CC9098-FD98-45CB-9910-BC8782C75002}" type="pres">
      <dgm:prSet presAssocID="{2E822870-5480-4B9D-97A9-430FD215408C}" presName="root2" presStyleCnt="0"/>
      <dgm:spPr/>
    </dgm:pt>
    <dgm:pt modelId="{8E284224-F503-4AB7-9F2D-7AB8B342B1C5}" type="pres">
      <dgm:prSet presAssocID="{2E822870-5480-4B9D-97A9-430FD215408C}" presName="LevelTwoTextNode" presStyleLbl="node2" presStyleIdx="4" presStyleCnt="6" custScaleX="32400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EB64D60-5497-48AB-A268-4C56D36652EA}" type="pres">
      <dgm:prSet presAssocID="{2E822870-5480-4B9D-97A9-430FD215408C}" presName="level3hierChild" presStyleCnt="0"/>
      <dgm:spPr/>
    </dgm:pt>
    <dgm:pt modelId="{D9621441-89BD-4C95-979C-86B62567CFEC}" type="pres">
      <dgm:prSet presAssocID="{862EE3C5-2C60-4AA5-A9A4-54394F7615BB}" presName="conn2-1" presStyleLbl="parChTrans1D2" presStyleIdx="5" presStyleCnt="6"/>
      <dgm:spPr/>
      <dgm:t>
        <a:bodyPr/>
        <a:lstStyle/>
        <a:p>
          <a:endParaRPr lang="it-IT"/>
        </a:p>
      </dgm:t>
    </dgm:pt>
    <dgm:pt modelId="{FEA4ED80-2CC0-482C-BF0C-E1AB66B1540C}" type="pres">
      <dgm:prSet presAssocID="{862EE3C5-2C60-4AA5-A9A4-54394F7615BB}" presName="connTx" presStyleLbl="parChTrans1D2" presStyleIdx="5" presStyleCnt="6"/>
      <dgm:spPr/>
      <dgm:t>
        <a:bodyPr/>
        <a:lstStyle/>
        <a:p>
          <a:endParaRPr lang="it-IT"/>
        </a:p>
      </dgm:t>
    </dgm:pt>
    <dgm:pt modelId="{5CFC5AA2-7424-48AD-A54E-731F2A5107FD}" type="pres">
      <dgm:prSet presAssocID="{30D1873E-69AD-4751-A3DF-760EC77E4666}" presName="root2" presStyleCnt="0"/>
      <dgm:spPr/>
    </dgm:pt>
    <dgm:pt modelId="{E14ACB68-4172-41B3-811F-2F010A5619A0}" type="pres">
      <dgm:prSet presAssocID="{30D1873E-69AD-4751-A3DF-760EC77E4666}" presName="LevelTwoTextNode" presStyleLbl="node2" presStyleIdx="5" presStyleCnt="6" custScaleX="32400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7C808FA-F8F3-43DE-A5E6-59500C9331B8}" type="pres">
      <dgm:prSet presAssocID="{30D1873E-69AD-4751-A3DF-760EC77E4666}" presName="level3hierChild" presStyleCnt="0"/>
      <dgm:spPr/>
    </dgm:pt>
  </dgm:ptLst>
  <dgm:cxnLst>
    <dgm:cxn modelId="{62602856-3F4C-44DF-B7C4-86D66C30C447}" type="presOf" srcId="{DE7BBA33-5D4C-480B-BC12-8BD8466B5936}" destId="{27BFC428-69EE-4AEC-B0E9-0A747C9017E6}" srcOrd="0" destOrd="0" presId="urn:microsoft.com/office/officeart/2008/layout/HorizontalMultiLevelHierarchy"/>
    <dgm:cxn modelId="{47BA9976-07B7-47A9-BFBE-E89929880255}" type="presOf" srcId="{98EFFFC7-F8CE-4524-B26F-0D9A5DB1D045}" destId="{D7770C3E-E5FC-4CA9-86E0-63FB29795F82}" srcOrd="0" destOrd="0" presId="urn:microsoft.com/office/officeart/2008/layout/HorizontalMultiLevelHierarchy"/>
    <dgm:cxn modelId="{6EDBBE9B-A48C-45C2-8F8F-2B84C8A56CA9}" type="presOf" srcId="{FE162ED7-4DE6-43FF-A12C-F5242AD727B3}" destId="{7096540D-855E-4903-9839-1694C1C5FD6A}" srcOrd="1" destOrd="0" presId="urn:microsoft.com/office/officeart/2008/layout/HorizontalMultiLevelHierarchy"/>
    <dgm:cxn modelId="{8B9559C6-F137-4F16-87BD-0619E7A24F90}" srcId="{E0EC7F6C-8087-4DFC-9130-EE580A7853B1}" destId="{D85E29FE-B1B3-46A3-8B51-006E87395129}" srcOrd="3" destOrd="0" parTransId="{DAADE2AC-EAA8-4F32-9286-EE4201B4D96C}" sibTransId="{D85AD2F9-28E3-407A-B1E4-D855EDE6166D}"/>
    <dgm:cxn modelId="{57008907-A905-4B80-AFB4-178E950A3440}" srcId="{E0EC7F6C-8087-4DFC-9130-EE580A7853B1}" destId="{98EFFFC7-F8CE-4524-B26F-0D9A5DB1D045}" srcOrd="0" destOrd="0" parTransId="{DE7BBA33-5D4C-480B-BC12-8BD8466B5936}" sibTransId="{3A1A057A-ECB0-4A24-97A8-CC42839EB049}"/>
    <dgm:cxn modelId="{9F79D63C-2376-464A-9797-F20BABBFF201}" type="presOf" srcId="{862EE3C5-2C60-4AA5-A9A4-54394F7615BB}" destId="{FEA4ED80-2CC0-482C-BF0C-E1AB66B1540C}" srcOrd="1" destOrd="0" presId="urn:microsoft.com/office/officeart/2008/layout/HorizontalMultiLevelHierarchy"/>
    <dgm:cxn modelId="{6FEA78C4-5299-4A5C-B617-CDD7F7AE1DD2}" srcId="{E0EC7F6C-8087-4DFC-9130-EE580A7853B1}" destId="{044D647C-FA9D-4E48-9E98-DB1C0BC1CCC4}" srcOrd="2" destOrd="0" parTransId="{4E05D7EE-FCA2-4F1E-90B9-435E600D6714}" sibTransId="{5A9B6079-7F06-4B45-BA96-FFCBBDB08243}"/>
    <dgm:cxn modelId="{6ECBD684-AFF8-4891-8A2B-0E0A4F968EBB}" type="presOf" srcId="{4E05D7EE-FCA2-4F1E-90B9-435E600D6714}" destId="{4CCF7B96-FADD-4680-810A-351C35255A42}" srcOrd="0" destOrd="0" presId="urn:microsoft.com/office/officeart/2008/layout/HorizontalMultiLevelHierarchy"/>
    <dgm:cxn modelId="{F6FE5AE3-0EE9-4457-9264-4B0ACBFA7F1B}" type="presOf" srcId="{4E05D7EE-FCA2-4F1E-90B9-435E600D6714}" destId="{973E5E89-B569-4100-899B-4A7DDFB1CF06}" srcOrd="1" destOrd="0" presId="urn:microsoft.com/office/officeart/2008/layout/HorizontalMultiLevelHierarchy"/>
    <dgm:cxn modelId="{EDE7DFB3-2A0F-47C5-911B-9CD4F138C5F3}" type="presOf" srcId="{DAADE2AC-EAA8-4F32-9286-EE4201B4D96C}" destId="{8FA8D136-5DCF-4E34-80E2-122381931211}" srcOrd="1" destOrd="0" presId="urn:microsoft.com/office/officeart/2008/layout/HorizontalMultiLevelHierarchy"/>
    <dgm:cxn modelId="{E10A03B4-1643-47CD-8197-122247913F4A}" type="presOf" srcId="{C6EB2655-38D8-4C38-8D16-A4A0BD8AAEE7}" destId="{9977E0AF-D015-4565-AF7E-15F3E17F223E}" srcOrd="0" destOrd="0" presId="urn:microsoft.com/office/officeart/2008/layout/HorizontalMultiLevelHierarchy"/>
    <dgm:cxn modelId="{8F5ED450-1FA2-452A-8376-AB930EC00D36}" type="presOf" srcId="{12A46D1C-DE7D-42D4-A037-25094B1B2E57}" destId="{D8A8E28B-BFD5-4218-AF53-7B3C733B2F31}" srcOrd="0" destOrd="0" presId="urn:microsoft.com/office/officeart/2008/layout/HorizontalMultiLevelHierarchy"/>
    <dgm:cxn modelId="{679A989C-939F-43C8-9054-A1F069535BA8}" type="presOf" srcId="{12A46D1C-DE7D-42D4-A037-25094B1B2E57}" destId="{12B15C15-5407-4FAF-9BC8-33B3D3B6C977}" srcOrd="1" destOrd="0" presId="urn:microsoft.com/office/officeart/2008/layout/HorizontalMultiLevelHierarchy"/>
    <dgm:cxn modelId="{5A88D7F2-5D1B-438D-BA18-D19A85DEBBD5}" type="presOf" srcId="{862EE3C5-2C60-4AA5-A9A4-54394F7615BB}" destId="{D9621441-89BD-4C95-979C-86B62567CFEC}" srcOrd="0" destOrd="0" presId="urn:microsoft.com/office/officeart/2008/layout/HorizontalMultiLevelHierarchy"/>
    <dgm:cxn modelId="{6723D10C-AF9A-42F6-87A6-DB2147BF2450}" type="presOf" srcId="{E0EC7F6C-8087-4DFC-9130-EE580A7853B1}" destId="{7C4FB65D-861F-4830-85EC-0F6264A954C9}" srcOrd="0" destOrd="0" presId="urn:microsoft.com/office/officeart/2008/layout/HorizontalMultiLevelHierarchy"/>
    <dgm:cxn modelId="{1FD3420B-95AF-4043-915A-B5354C873E73}" srcId="{32BB9231-3DF5-4A2E-A398-6AC96C40E9EB}" destId="{E0EC7F6C-8087-4DFC-9130-EE580A7853B1}" srcOrd="0" destOrd="0" parTransId="{8C9073A4-4FB7-4DCA-8C8C-D3AAF57A4F4B}" sibTransId="{952D3D9E-7E84-4D26-9636-0C46299FFF42}"/>
    <dgm:cxn modelId="{D0CA0028-4FB4-4090-950D-56A318082700}" srcId="{E0EC7F6C-8087-4DFC-9130-EE580A7853B1}" destId="{30D1873E-69AD-4751-A3DF-760EC77E4666}" srcOrd="5" destOrd="0" parTransId="{862EE3C5-2C60-4AA5-A9A4-54394F7615BB}" sibTransId="{D7AA3CCA-7483-4851-8F67-3DF9B886EC61}"/>
    <dgm:cxn modelId="{C0AC2453-D907-4C55-948A-709CC957FEAB}" type="presOf" srcId="{2E822870-5480-4B9D-97A9-430FD215408C}" destId="{8E284224-F503-4AB7-9F2D-7AB8B342B1C5}" srcOrd="0" destOrd="0" presId="urn:microsoft.com/office/officeart/2008/layout/HorizontalMultiLevelHierarchy"/>
    <dgm:cxn modelId="{64682316-7760-4680-B1F8-413C9674A100}" type="presOf" srcId="{DE7BBA33-5D4C-480B-BC12-8BD8466B5936}" destId="{1846E6D8-94F5-4605-BE2E-4DCFFB733F09}" srcOrd="1" destOrd="0" presId="urn:microsoft.com/office/officeart/2008/layout/HorizontalMultiLevelHierarchy"/>
    <dgm:cxn modelId="{3E0B2C56-B8F7-496A-8EFB-466B156ED920}" type="presOf" srcId="{044D647C-FA9D-4E48-9E98-DB1C0BC1CCC4}" destId="{0FA40F0A-D4A8-419A-A81B-34269EF69518}" srcOrd="0" destOrd="0" presId="urn:microsoft.com/office/officeart/2008/layout/HorizontalMultiLevelHierarchy"/>
    <dgm:cxn modelId="{2820FE39-3B74-41A3-B36C-2F858966921E}" type="presOf" srcId="{D85E29FE-B1B3-46A3-8B51-006E87395129}" destId="{15C358F5-155D-4A17-AF6F-2A457CB7DE30}" srcOrd="0" destOrd="0" presId="urn:microsoft.com/office/officeart/2008/layout/HorizontalMultiLevelHierarchy"/>
    <dgm:cxn modelId="{5248A629-FC8F-472E-9BFE-480515C03E9E}" type="presOf" srcId="{FE162ED7-4DE6-43FF-A12C-F5242AD727B3}" destId="{A32C6A38-10E1-4DFD-9A1A-20FDE2B7F035}" srcOrd="0" destOrd="0" presId="urn:microsoft.com/office/officeart/2008/layout/HorizontalMultiLevelHierarchy"/>
    <dgm:cxn modelId="{F1FE6E93-ADCF-40CD-9170-66D501639F60}" type="presOf" srcId="{30D1873E-69AD-4751-A3DF-760EC77E4666}" destId="{E14ACB68-4172-41B3-811F-2F010A5619A0}" srcOrd="0" destOrd="0" presId="urn:microsoft.com/office/officeart/2008/layout/HorizontalMultiLevelHierarchy"/>
    <dgm:cxn modelId="{D8AD1051-8E24-4E98-8074-E2379836B149}" type="presOf" srcId="{DAADE2AC-EAA8-4F32-9286-EE4201B4D96C}" destId="{101C0D14-800D-40D4-B186-0928218BA15D}" srcOrd="0" destOrd="0" presId="urn:microsoft.com/office/officeart/2008/layout/HorizontalMultiLevelHierarchy"/>
    <dgm:cxn modelId="{2CE25052-21E1-4241-AD27-B133E7961BCD}" type="presOf" srcId="{32BB9231-3DF5-4A2E-A398-6AC96C40E9EB}" destId="{4E3372D5-CA8A-4A70-A8B4-69BBB5A5F36F}" srcOrd="0" destOrd="0" presId="urn:microsoft.com/office/officeart/2008/layout/HorizontalMultiLevelHierarchy"/>
    <dgm:cxn modelId="{80286086-1AB0-4573-8870-835CC2F2C4D4}" srcId="{E0EC7F6C-8087-4DFC-9130-EE580A7853B1}" destId="{2E822870-5480-4B9D-97A9-430FD215408C}" srcOrd="4" destOrd="0" parTransId="{FE162ED7-4DE6-43FF-A12C-F5242AD727B3}" sibTransId="{AAB51657-3CFD-42E0-A955-B6A3F6DC965A}"/>
    <dgm:cxn modelId="{990BAFC4-D5BA-4606-9214-AEFA1EC84066}" srcId="{E0EC7F6C-8087-4DFC-9130-EE580A7853B1}" destId="{C6EB2655-38D8-4C38-8D16-A4A0BD8AAEE7}" srcOrd="1" destOrd="0" parTransId="{12A46D1C-DE7D-42D4-A037-25094B1B2E57}" sibTransId="{6DB12670-18B5-49B5-B5D3-58E541D43D1F}"/>
    <dgm:cxn modelId="{B7CEDC2B-EEBE-4E21-9A0F-DA5C38376F9E}" type="presParOf" srcId="{4E3372D5-CA8A-4A70-A8B4-69BBB5A5F36F}" destId="{580F5BE4-4F8A-4826-8574-3A082EB312F8}" srcOrd="0" destOrd="0" presId="urn:microsoft.com/office/officeart/2008/layout/HorizontalMultiLevelHierarchy"/>
    <dgm:cxn modelId="{B2A48BD6-1048-4EC5-A002-0D140CC5DF5A}" type="presParOf" srcId="{580F5BE4-4F8A-4826-8574-3A082EB312F8}" destId="{7C4FB65D-861F-4830-85EC-0F6264A954C9}" srcOrd="0" destOrd="0" presId="urn:microsoft.com/office/officeart/2008/layout/HorizontalMultiLevelHierarchy"/>
    <dgm:cxn modelId="{155C694D-E795-4FB0-96A2-D01BCD49D447}" type="presParOf" srcId="{580F5BE4-4F8A-4826-8574-3A082EB312F8}" destId="{C7C915BE-C382-4807-841C-1F682CF5C6B6}" srcOrd="1" destOrd="0" presId="urn:microsoft.com/office/officeart/2008/layout/HorizontalMultiLevelHierarchy"/>
    <dgm:cxn modelId="{B4CCFB0F-AC5B-4BC3-ACBA-72F9E79D36BC}" type="presParOf" srcId="{C7C915BE-C382-4807-841C-1F682CF5C6B6}" destId="{27BFC428-69EE-4AEC-B0E9-0A747C9017E6}" srcOrd="0" destOrd="0" presId="urn:microsoft.com/office/officeart/2008/layout/HorizontalMultiLevelHierarchy"/>
    <dgm:cxn modelId="{70A04998-249F-40CC-A55F-CFC4DBBDEBEF}" type="presParOf" srcId="{27BFC428-69EE-4AEC-B0E9-0A747C9017E6}" destId="{1846E6D8-94F5-4605-BE2E-4DCFFB733F09}" srcOrd="0" destOrd="0" presId="urn:microsoft.com/office/officeart/2008/layout/HorizontalMultiLevelHierarchy"/>
    <dgm:cxn modelId="{8A799A26-AD7D-42AE-8246-322D83ECDE2C}" type="presParOf" srcId="{C7C915BE-C382-4807-841C-1F682CF5C6B6}" destId="{97A8454C-C594-424D-B82B-C67E9BE3F64C}" srcOrd="1" destOrd="0" presId="urn:microsoft.com/office/officeart/2008/layout/HorizontalMultiLevelHierarchy"/>
    <dgm:cxn modelId="{142BCE75-6C68-4CEB-B4B8-9C8B46624032}" type="presParOf" srcId="{97A8454C-C594-424D-B82B-C67E9BE3F64C}" destId="{D7770C3E-E5FC-4CA9-86E0-63FB29795F82}" srcOrd="0" destOrd="0" presId="urn:microsoft.com/office/officeart/2008/layout/HorizontalMultiLevelHierarchy"/>
    <dgm:cxn modelId="{BA16EF50-C27A-4E83-BB48-99648C69D16F}" type="presParOf" srcId="{97A8454C-C594-424D-B82B-C67E9BE3F64C}" destId="{C80DEAFA-1930-400B-B8BF-896F08F5CB3D}" srcOrd="1" destOrd="0" presId="urn:microsoft.com/office/officeart/2008/layout/HorizontalMultiLevelHierarchy"/>
    <dgm:cxn modelId="{B7FE1A52-4C85-4BF5-A12A-C8ED171DD60B}" type="presParOf" srcId="{C7C915BE-C382-4807-841C-1F682CF5C6B6}" destId="{D8A8E28B-BFD5-4218-AF53-7B3C733B2F31}" srcOrd="2" destOrd="0" presId="urn:microsoft.com/office/officeart/2008/layout/HorizontalMultiLevelHierarchy"/>
    <dgm:cxn modelId="{E716DA8F-D9F3-4CE9-8201-CB8371357F89}" type="presParOf" srcId="{D8A8E28B-BFD5-4218-AF53-7B3C733B2F31}" destId="{12B15C15-5407-4FAF-9BC8-33B3D3B6C977}" srcOrd="0" destOrd="0" presId="urn:microsoft.com/office/officeart/2008/layout/HorizontalMultiLevelHierarchy"/>
    <dgm:cxn modelId="{E2068AAB-634C-4ACD-99D6-69FE00E87ED4}" type="presParOf" srcId="{C7C915BE-C382-4807-841C-1F682CF5C6B6}" destId="{00FC83E5-4283-451D-8475-9FC4F97CCA1D}" srcOrd="3" destOrd="0" presId="urn:microsoft.com/office/officeart/2008/layout/HorizontalMultiLevelHierarchy"/>
    <dgm:cxn modelId="{665C88E8-C108-4878-A9B3-56C88E8C5CC1}" type="presParOf" srcId="{00FC83E5-4283-451D-8475-9FC4F97CCA1D}" destId="{9977E0AF-D015-4565-AF7E-15F3E17F223E}" srcOrd="0" destOrd="0" presId="urn:microsoft.com/office/officeart/2008/layout/HorizontalMultiLevelHierarchy"/>
    <dgm:cxn modelId="{D0F0352F-E928-480C-8457-A36BF8DA3119}" type="presParOf" srcId="{00FC83E5-4283-451D-8475-9FC4F97CCA1D}" destId="{C80831D6-57D1-4B8D-9AB0-A5656E0917AF}" srcOrd="1" destOrd="0" presId="urn:microsoft.com/office/officeart/2008/layout/HorizontalMultiLevelHierarchy"/>
    <dgm:cxn modelId="{41EECB0D-C71D-405E-B7C4-C5A32331FDDA}" type="presParOf" srcId="{C7C915BE-C382-4807-841C-1F682CF5C6B6}" destId="{4CCF7B96-FADD-4680-810A-351C35255A42}" srcOrd="4" destOrd="0" presId="urn:microsoft.com/office/officeart/2008/layout/HorizontalMultiLevelHierarchy"/>
    <dgm:cxn modelId="{6C693955-3F22-4E69-A8A6-68C2BC8CC223}" type="presParOf" srcId="{4CCF7B96-FADD-4680-810A-351C35255A42}" destId="{973E5E89-B569-4100-899B-4A7DDFB1CF06}" srcOrd="0" destOrd="0" presId="urn:microsoft.com/office/officeart/2008/layout/HorizontalMultiLevelHierarchy"/>
    <dgm:cxn modelId="{DB1CF08F-8741-499C-84AA-F0854D748DB3}" type="presParOf" srcId="{C7C915BE-C382-4807-841C-1F682CF5C6B6}" destId="{700041AD-3156-40D3-84F4-BB14580A0E49}" srcOrd="5" destOrd="0" presId="urn:microsoft.com/office/officeart/2008/layout/HorizontalMultiLevelHierarchy"/>
    <dgm:cxn modelId="{4BAA6185-3219-4BF3-B097-568D4CD0B2D5}" type="presParOf" srcId="{700041AD-3156-40D3-84F4-BB14580A0E49}" destId="{0FA40F0A-D4A8-419A-A81B-34269EF69518}" srcOrd="0" destOrd="0" presId="urn:microsoft.com/office/officeart/2008/layout/HorizontalMultiLevelHierarchy"/>
    <dgm:cxn modelId="{20008C5F-F81D-4D57-BEDE-93EA5DE6E042}" type="presParOf" srcId="{700041AD-3156-40D3-84F4-BB14580A0E49}" destId="{F40A98CF-50C4-4FD1-972E-4F4A6AD994E6}" srcOrd="1" destOrd="0" presId="urn:microsoft.com/office/officeart/2008/layout/HorizontalMultiLevelHierarchy"/>
    <dgm:cxn modelId="{4173B9F3-CE8D-4171-A6B0-1F3931E6D733}" type="presParOf" srcId="{C7C915BE-C382-4807-841C-1F682CF5C6B6}" destId="{101C0D14-800D-40D4-B186-0928218BA15D}" srcOrd="6" destOrd="0" presId="urn:microsoft.com/office/officeart/2008/layout/HorizontalMultiLevelHierarchy"/>
    <dgm:cxn modelId="{D751375B-5B1B-4810-8D9B-D71ADF74DB33}" type="presParOf" srcId="{101C0D14-800D-40D4-B186-0928218BA15D}" destId="{8FA8D136-5DCF-4E34-80E2-122381931211}" srcOrd="0" destOrd="0" presId="urn:microsoft.com/office/officeart/2008/layout/HorizontalMultiLevelHierarchy"/>
    <dgm:cxn modelId="{2FF72BBE-3B10-4BA7-82C1-F6DC63F40195}" type="presParOf" srcId="{C7C915BE-C382-4807-841C-1F682CF5C6B6}" destId="{E8D4832C-716F-495E-8ED1-73DAC137E122}" srcOrd="7" destOrd="0" presId="urn:microsoft.com/office/officeart/2008/layout/HorizontalMultiLevelHierarchy"/>
    <dgm:cxn modelId="{B0B09CE4-BF0E-4EC7-99F8-FED73A7C5A8B}" type="presParOf" srcId="{E8D4832C-716F-495E-8ED1-73DAC137E122}" destId="{15C358F5-155D-4A17-AF6F-2A457CB7DE30}" srcOrd="0" destOrd="0" presId="urn:microsoft.com/office/officeart/2008/layout/HorizontalMultiLevelHierarchy"/>
    <dgm:cxn modelId="{737867D1-706E-47EC-A08A-44D2D3E97AE1}" type="presParOf" srcId="{E8D4832C-716F-495E-8ED1-73DAC137E122}" destId="{C96EB378-571B-4AF4-BF7B-A28E0F65AF04}" srcOrd="1" destOrd="0" presId="urn:microsoft.com/office/officeart/2008/layout/HorizontalMultiLevelHierarchy"/>
    <dgm:cxn modelId="{0399F8C8-16C6-496C-B99C-4B8DE9036A56}" type="presParOf" srcId="{C7C915BE-C382-4807-841C-1F682CF5C6B6}" destId="{A32C6A38-10E1-4DFD-9A1A-20FDE2B7F035}" srcOrd="8" destOrd="0" presId="urn:microsoft.com/office/officeart/2008/layout/HorizontalMultiLevelHierarchy"/>
    <dgm:cxn modelId="{BB230C16-D700-4B7F-961D-162818CA5582}" type="presParOf" srcId="{A32C6A38-10E1-4DFD-9A1A-20FDE2B7F035}" destId="{7096540D-855E-4903-9839-1694C1C5FD6A}" srcOrd="0" destOrd="0" presId="urn:microsoft.com/office/officeart/2008/layout/HorizontalMultiLevelHierarchy"/>
    <dgm:cxn modelId="{567C79D1-E6C9-4D8F-81F1-63D60790BF29}" type="presParOf" srcId="{C7C915BE-C382-4807-841C-1F682CF5C6B6}" destId="{C3CC9098-FD98-45CB-9910-BC8782C75002}" srcOrd="9" destOrd="0" presId="urn:microsoft.com/office/officeart/2008/layout/HorizontalMultiLevelHierarchy"/>
    <dgm:cxn modelId="{2BBEA013-124E-4F85-A8A0-6AB46515FCAA}" type="presParOf" srcId="{C3CC9098-FD98-45CB-9910-BC8782C75002}" destId="{8E284224-F503-4AB7-9F2D-7AB8B342B1C5}" srcOrd="0" destOrd="0" presId="urn:microsoft.com/office/officeart/2008/layout/HorizontalMultiLevelHierarchy"/>
    <dgm:cxn modelId="{20D9ED1E-9FD6-4EB3-8273-36CE128B92E6}" type="presParOf" srcId="{C3CC9098-FD98-45CB-9910-BC8782C75002}" destId="{3EB64D60-5497-48AB-A268-4C56D36652EA}" srcOrd="1" destOrd="0" presId="urn:microsoft.com/office/officeart/2008/layout/HorizontalMultiLevelHierarchy"/>
    <dgm:cxn modelId="{5F6B7AA9-9D6A-4A18-A0E6-D1D6D17CE28B}" type="presParOf" srcId="{C7C915BE-C382-4807-841C-1F682CF5C6B6}" destId="{D9621441-89BD-4C95-979C-86B62567CFEC}" srcOrd="10" destOrd="0" presId="urn:microsoft.com/office/officeart/2008/layout/HorizontalMultiLevelHierarchy"/>
    <dgm:cxn modelId="{552E4C87-CDA1-478A-B040-E079964500C5}" type="presParOf" srcId="{D9621441-89BD-4C95-979C-86B62567CFEC}" destId="{FEA4ED80-2CC0-482C-BF0C-E1AB66B1540C}" srcOrd="0" destOrd="0" presId="urn:microsoft.com/office/officeart/2008/layout/HorizontalMultiLevelHierarchy"/>
    <dgm:cxn modelId="{F4074DCD-0962-45A5-B295-2CEBE3007447}" type="presParOf" srcId="{C7C915BE-C382-4807-841C-1F682CF5C6B6}" destId="{5CFC5AA2-7424-48AD-A54E-731F2A5107FD}" srcOrd="11" destOrd="0" presId="urn:microsoft.com/office/officeart/2008/layout/HorizontalMultiLevelHierarchy"/>
    <dgm:cxn modelId="{A798347C-D82F-47E1-9A65-91846443BFF2}" type="presParOf" srcId="{5CFC5AA2-7424-48AD-A54E-731F2A5107FD}" destId="{E14ACB68-4172-41B3-811F-2F010A5619A0}" srcOrd="0" destOrd="0" presId="urn:microsoft.com/office/officeart/2008/layout/HorizontalMultiLevelHierarchy"/>
    <dgm:cxn modelId="{A515D9F0-6A82-47D5-8E9F-DFD8DBAC7630}" type="presParOf" srcId="{5CFC5AA2-7424-48AD-A54E-731F2A5107FD}" destId="{87C808FA-F8F3-43DE-A5E6-59500C9331B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21441-89BD-4C95-979C-86B62567CFEC}">
      <dsp:nvSpPr>
        <dsp:cNvPr id="0" name=""/>
        <dsp:cNvSpPr/>
      </dsp:nvSpPr>
      <dsp:spPr>
        <a:xfrm>
          <a:off x="832122" y="2017783"/>
          <a:ext cx="795775" cy="1867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887" y="0"/>
              </a:lnTo>
              <a:lnTo>
                <a:pt x="397887" y="1867981"/>
              </a:lnTo>
              <a:lnTo>
                <a:pt x="795775" y="186798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1179249" y="2901013"/>
        <a:ext cx="101521" cy="101521"/>
      </dsp:txXfrm>
    </dsp:sp>
    <dsp:sp modelId="{A32C6A38-10E1-4DFD-9A1A-20FDE2B7F035}">
      <dsp:nvSpPr>
        <dsp:cNvPr id="0" name=""/>
        <dsp:cNvSpPr/>
      </dsp:nvSpPr>
      <dsp:spPr>
        <a:xfrm>
          <a:off x="832122" y="2017783"/>
          <a:ext cx="795775" cy="1148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887" y="0"/>
              </a:lnTo>
              <a:lnTo>
                <a:pt x="397887" y="1148968"/>
              </a:lnTo>
              <a:lnTo>
                <a:pt x="795775" y="114896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1195069" y="2557326"/>
        <a:ext cx="69881" cy="69881"/>
      </dsp:txXfrm>
    </dsp:sp>
    <dsp:sp modelId="{101C0D14-800D-40D4-B186-0928218BA15D}">
      <dsp:nvSpPr>
        <dsp:cNvPr id="0" name=""/>
        <dsp:cNvSpPr/>
      </dsp:nvSpPr>
      <dsp:spPr>
        <a:xfrm>
          <a:off x="832122" y="2017783"/>
          <a:ext cx="795775" cy="429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887" y="0"/>
              </a:lnTo>
              <a:lnTo>
                <a:pt x="397887" y="429954"/>
              </a:lnTo>
              <a:lnTo>
                <a:pt x="795775" y="429954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1207397" y="2210148"/>
        <a:ext cx="45224" cy="45224"/>
      </dsp:txXfrm>
    </dsp:sp>
    <dsp:sp modelId="{4CCF7B96-FADD-4680-810A-351C35255A42}">
      <dsp:nvSpPr>
        <dsp:cNvPr id="0" name=""/>
        <dsp:cNvSpPr/>
      </dsp:nvSpPr>
      <dsp:spPr>
        <a:xfrm>
          <a:off x="832122" y="1728725"/>
          <a:ext cx="795775" cy="289058"/>
        </a:xfrm>
        <a:custGeom>
          <a:avLst/>
          <a:gdLst/>
          <a:ahLst/>
          <a:cxnLst/>
          <a:rect l="0" t="0" r="0" b="0"/>
          <a:pathLst>
            <a:path>
              <a:moveTo>
                <a:pt x="0" y="289058"/>
              </a:moveTo>
              <a:lnTo>
                <a:pt x="397887" y="289058"/>
              </a:lnTo>
              <a:lnTo>
                <a:pt x="397887" y="0"/>
              </a:lnTo>
              <a:lnTo>
                <a:pt x="795775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1208844" y="1852088"/>
        <a:ext cx="42332" cy="42332"/>
      </dsp:txXfrm>
    </dsp:sp>
    <dsp:sp modelId="{D8A8E28B-BFD5-4218-AF53-7B3C733B2F31}">
      <dsp:nvSpPr>
        <dsp:cNvPr id="0" name=""/>
        <dsp:cNvSpPr/>
      </dsp:nvSpPr>
      <dsp:spPr>
        <a:xfrm>
          <a:off x="832122" y="1009712"/>
          <a:ext cx="795775" cy="1008071"/>
        </a:xfrm>
        <a:custGeom>
          <a:avLst/>
          <a:gdLst/>
          <a:ahLst/>
          <a:cxnLst/>
          <a:rect l="0" t="0" r="0" b="0"/>
          <a:pathLst>
            <a:path>
              <a:moveTo>
                <a:pt x="0" y="1008071"/>
              </a:moveTo>
              <a:lnTo>
                <a:pt x="397887" y="1008071"/>
              </a:lnTo>
              <a:lnTo>
                <a:pt x="397887" y="0"/>
              </a:lnTo>
              <a:lnTo>
                <a:pt x="795775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1197902" y="1481640"/>
        <a:ext cx="64215" cy="64215"/>
      </dsp:txXfrm>
    </dsp:sp>
    <dsp:sp modelId="{27BFC428-69EE-4AEC-B0E9-0A747C9017E6}">
      <dsp:nvSpPr>
        <dsp:cNvPr id="0" name=""/>
        <dsp:cNvSpPr/>
      </dsp:nvSpPr>
      <dsp:spPr>
        <a:xfrm>
          <a:off x="832122" y="290698"/>
          <a:ext cx="795775" cy="1727084"/>
        </a:xfrm>
        <a:custGeom>
          <a:avLst/>
          <a:gdLst/>
          <a:ahLst/>
          <a:cxnLst/>
          <a:rect l="0" t="0" r="0" b="0"/>
          <a:pathLst>
            <a:path>
              <a:moveTo>
                <a:pt x="0" y="1727084"/>
              </a:moveTo>
              <a:lnTo>
                <a:pt x="397887" y="1727084"/>
              </a:lnTo>
              <a:lnTo>
                <a:pt x="397887" y="0"/>
              </a:lnTo>
              <a:lnTo>
                <a:pt x="795775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/>
        </a:p>
      </dsp:txBody>
      <dsp:txXfrm>
        <a:off x="1182470" y="1106701"/>
        <a:ext cx="95079" cy="95079"/>
      </dsp:txXfrm>
    </dsp:sp>
    <dsp:sp modelId="{7C4FB65D-861F-4830-85EC-0F6264A954C9}">
      <dsp:nvSpPr>
        <dsp:cNvPr id="0" name=""/>
        <dsp:cNvSpPr/>
      </dsp:nvSpPr>
      <dsp:spPr>
        <a:xfrm rot="16200000">
          <a:off x="-1097650" y="1601722"/>
          <a:ext cx="3027424" cy="832122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Percorso partecipativo</a:t>
          </a:r>
          <a:endParaRPr lang="it-IT" sz="2800" b="1" kern="1200" dirty="0"/>
        </a:p>
      </dsp:txBody>
      <dsp:txXfrm>
        <a:off x="-1097650" y="1601722"/>
        <a:ext cx="3027424" cy="832122"/>
      </dsp:txXfrm>
    </dsp:sp>
    <dsp:sp modelId="{D7770C3E-E5FC-4CA9-86E0-63FB29795F82}">
      <dsp:nvSpPr>
        <dsp:cNvPr id="0" name=""/>
        <dsp:cNvSpPr/>
      </dsp:nvSpPr>
      <dsp:spPr>
        <a:xfrm>
          <a:off x="1627898" y="3093"/>
          <a:ext cx="6111557" cy="57521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Individuazione attori chiave e comunicazione</a:t>
          </a:r>
          <a:endParaRPr lang="it-IT" sz="2000" b="1" kern="1200" dirty="0"/>
        </a:p>
      </dsp:txBody>
      <dsp:txXfrm>
        <a:off x="1627898" y="3093"/>
        <a:ext cx="6111557" cy="575210"/>
      </dsp:txXfrm>
    </dsp:sp>
    <dsp:sp modelId="{9977E0AF-D015-4565-AF7E-15F3E17F223E}">
      <dsp:nvSpPr>
        <dsp:cNvPr id="0" name=""/>
        <dsp:cNvSpPr/>
      </dsp:nvSpPr>
      <dsp:spPr>
        <a:xfrm>
          <a:off x="1627898" y="722106"/>
          <a:ext cx="6111557" cy="57521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Incontro di avvio (oggi …)</a:t>
          </a:r>
          <a:endParaRPr lang="it-IT" sz="2000" b="1" kern="1200" dirty="0"/>
        </a:p>
      </dsp:txBody>
      <dsp:txXfrm>
        <a:off x="1627898" y="722106"/>
        <a:ext cx="6111557" cy="575210"/>
      </dsp:txXfrm>
    </dsp:sp>
    <dsp:sp modelId="{0FA40F0A-D4A8-419A-A81B-34269EF69518}">
      <dsp:nvSpPr>
        <dsp:cNvPr id="0" name=""/>
        <dsp:cNvSpPr/>
      </dsp:nvSpPr>
      <dsp:spPr>
        <a:xfrm>
          <a:off x="1627898" y="1441120"/>
          <a:ext cx="6112953" cy="57521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Primo Laboratori o sulla mobilità:  TPL, </a:t>
          </a:r>
          <a:r>
            <a:rPr lang="it-IT" sz="2000" b="1" kern="1200" dirty="0" err="1" smtClean="0"/>
            <a:t>sharing</a:t>
          </a:r>
          <a:r>
            <a:rPr lang="it-IT" sz="2000" b="1" kern="1200" dirty="0" smtClean="0"/>
            <a:t>, e altre forme di trasporto collettivo</a:t>
          </a:r>
          <a:endParaRPr lang="it-IT" sz="2000" b="1" kern="1200" dirty="0"/>
        </a:p>
      </dsp:txBody>
      <dsp:txXfrm>
        <a:off x="1627898" y="1441120"/>
        <a:ext cx="6112953" cy="575210"/>
      </dsp:txXfrm>
    </dsp:sp>
    <dsp:sp modelId="{15C358F5-155D-4A17-AF6F-2A457CB7DE30}">
      <dsp:nvSpPr>
        <dsp:cNvPr id="0" name=""/>
        <dsp:cNvSpPr/>
      </dsp:nvSpPr>
      <dsp:spPr>
        <a:xfrm>
          <a:off x="1627898" y="2160133"/>
          <a:ext cx="6112953" cy="57521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Secondo Laboratori o sulla mobilità: pedonale, ciclabile, sicurezza e riqualificazione urbana</a:t>
          </a:r>
          <a:endParaRPr lang="it-IT" sz="2000" b="1" kern="1200" dirty="0"/>
        </a:p>
      </dsp:txBody>
      <dsp:txXfrm>
        <a:off x="1627898" y="2160133"/>
        <a:ext cx="6112953" cy="575210"/>
      </dsp:txXfrm>
    </dsp:sp>
    <dsp:sp modelId="{8E284224-F503-4AB7-9F2D-7AB8B342B1C5}">
      <dsp:nvSpPr>
        <dsp:cNvPr id="0" name=""/>
        <dsp:cNvSpPr/>
      </dsp:nvSpPr>
      <dsp:spPr>
        <a:xfrm>
          <a:off x="1627898" y="2879146"/>
          <a:ext cx="6112953" cy="575210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Un laboratorio presso scuole elementari e medie di Vaiano</a:t>
          </a:r>
          <a:endParaRPr lang="it-IT" sz="2000" b="1" kern="1200" dirty="0"/>
        </a:p>
      </dsp:txBody>
      <dsp:txXfrm>
        <a:off x="1627898" y="2879146"/>
        <a:ext cx="6112953" cy="575210"/>
      </dsp:txXfrm>
    </dsp:sp>
    <dsp:sp modelId="{E14ACB68-4172-41B3-811F-2F010A5619A0}">
      <dsp:nvSpPr>
        <dsp:cNvPr id="0" name=""/>
        <dsp:cNvSpPr/>
      </dsp:nvSpPr>
      <dsp:spPr>
        <a:xfrm>
          <a:off x="1627898" y="3598159"/>
          <a:ext cx="6112953" cy="575210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Un laboratorio presso scuola elementare della Briglia</a:t>
          </a:r>
          <a:endParaRPr lang="it-IT" sz="2000" b="1" kern="1200" dirty="0"/>
        </a:p>
      </dsp:txBody>
      <dsp:txXfrm>
        <a:off x="1627898" y="3598159"/>
        <a:ext cx="6112953" cy="575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26F23-F4E7-4BD7-8E42-5A017273E2C8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9F63E-8C79-4CEE-BC32-AF4E05C285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2759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C3B5-ABBC-4782-957B-8B59EFA7B14C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3D4-4600-4CB3-A425-18BB2102EB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466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C3B5-ABBC-4782-957B-8B59EFA7B14C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3D4-4600-4CB3-A425-18BB2102EB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5712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C3B5-ABBC-4782-957B-8B59EFA7B14C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3D4-4600-4CB3-A425-18BB2102EB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166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C3B5-ABBC-4782-957B-8B59EFA7B14C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3D4-4600-4CB3-A425-18BB2102EB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3991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C3B5-ABBC-4782-957B-8B59EFA7B14C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3D4-4600-4CB3-A425-18BB2102EB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767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C3B5-ABBC-4782-957B-8B59EFA7B14C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3D4-4600-4CB3-A425-18BB2102EB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7666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C3B5-ABBC-4782-957B-8B59EFA7B14C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3D4-4600-4CB3-A425-18BB2102EB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367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C3B5-ABBC-4782-957B-8B59EFA7B14C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3D4-4600-4CB3-A425-18BB2102EB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5168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C3B5-ABBC-4782-957B-8B59EFA7B14C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3D4-4600-4CB3-A425-18BB2102EB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5782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C3B5-ABBC-4782-957B-8B59EFA7B14C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3D4-4600-4CB3-A425-18BB2102EB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521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C3B5-ABBC-4782-957B-8B59EFA7B14C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03D4-4600-4CB3-A425-18BB2102EB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201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C3B5-ABBC-4782-957B-8B59EFA7B14C}" type="datetimeFigureOut">
              <a:rPr lang="it-IT" smtClean="0"/>
              <a:pPr/>
              <a:t>12/03/2018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03D4-4600-4CB3-A425-18BB2102EB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1747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42" t="33789" r="6248" b="48680"/>
          <a:stretch/>
        </p:blipFill>
        <p:spPr bwMode="auto">
          <a:xfrm>
            <a:off x="0" y="1304399"/>
            <a:ext cx="9144000" cy="5581803"/>
          </a:xfrm>
          <a:prstGeom prst="rect">
            <a:avLst/>
          </a:prstGeom>
          <a:solidFill>
            <a:srgbClr val="BDE9BD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1214415" y="-142900"/>
            <a:ext cx="3857651" cy="2500330"/>
          </a:xfrm>
          <a:custGeom>
            <a:avLst/>
            <a:gdLst>
              <a:gd name="G0" fmla="*/ 19050 1 2"/>
              <a:gd name="G1" fmla="*/ 2961 1 2"/>
              <a:gd name="G2" fmla="+- 2961 0 0"/>
              <a:gd name="G3" fmla="+- 1905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9050" y="0"/>
                </a:lnTo>
                <a:lnTo>
                  <a:pt x="19050" y="2961"/>
                </a:lnTo>
                <a:lnTo>
                  <a:pt x="0" y="2961"/>
                </a:lnTo>
                <a:close/>
              </a:path>
            </a:pathLst>
          </a:custGeom>
          <a:solidFill>
            <a:srgbClr val="BDE9BD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endParaRPr lang="it-IT" altLang="it-IT" sz="3600" b="1" dirty="0" smtClean="0">
              <a:solidFill>
                <a:schemeClr val="accent3">
                  <a:lumMod val="75000"/>
                </a:schemeClr>
              </a:solidFill>
              <a:latin typeface="Agency FB" panose="020B0503020202020204" pitchFamily="34" charset="0"/>
            </a:endParaRPr>
          </a:p>
          <a:p>
            <a:pPr hangingPunct="1">
              <a:lnSpc>
                <a:spcPct val="100000"/>
              </a:lnSpc>
            </a:pPr>
            <a:r>
              <a:rPr lang="it-IT" altLang="it-IT" sz="5400" b="1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Comune di Vaiano</a:t>
            </a:r>
            <a:endParaRPr lang="it-IT" altLang="it-IT" sz="5400" b="1" dirty="0">
              <a:solidFill>
                <a:schemeClr val="accent3">
                  <a:lumMod val="75000"/>
                </a:schemeClr>
              </a:solidFill>
              <a:latin typeface="Agency FB" panose="020B0503020202020204" pitchFamily="34" charset="0"/>
            </a:endParaRPr>
          </a:p>
          <a:p>
            <a:pPr hangingPunct="1">
              <a:lnSpc>
                <a:spcPct val="100000"/>
              </a:lnSpc>
            </a:pPr>
            <a:endParaRPr lang="it-IT" altLang="it-IT" sz="2400" b="1" dirty="0">
              <a:solidFill>
                <a:schemeClr val="accent3">
                  <a:lumMod val="75000"/>
                </a:schemeClr>
              </a:solidFill>
              <a:latin typeface="Arial Narrow" pitchFamily="32" charset="0"/>
            </a:endParaRP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395938" y="2594718"/>
            <a:ext cx="8604447" cy="1065213"/>
          </a:xfrm>
          <a:custGeom>
            <a:avLst/>
            <a:gdLst>
              <a:gd name="G0" fmla="*/ 19050 1 2"/>
              <a:gd name="G1" fmla="*/ 2961 1 2"/>
              <a:gd name="G2" fmla="+- 2961 0 0"/>
              <a:gd name="G3" fmla="+- 1905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9050" y="0"/>
                </a:lnTo>
                <a:lnTo>
                  <a:pt x="19050" y="2961"/>
                </a:lnTo>
                <a:lnTo>
                  <a:pt x="0" y="2961"/>
                </a:lnTo>
                <a:close/>
              </a:path>
            </a:pathLst>
          </a:custGeom>
          <a:solidFill>
            <a:srgbClr val="BDE9BD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it-IT" sz="4000" b="1" smtClean="0">
                <a:solidFill>
                  <a:srgbClr val="BDE9BD"/>
                </a:solidFill>
                <a:latin typeface="Agency FB" pitchFamily="32" charset="0"/>
              </a:rPr>
              <a:t>VAI.Sicuro</a:t>
            </a:r>
            <a:r>
              <a:rPr lang="it-IT" altLang="it-IT" sz="4000" b="1" dirty="0" smtClean="0">
                <a:solidFill>
                  <a:srgbClr val="BDE9BD"/>
                </a:solidFill>
                <a:latin typeface="Agency FB" pitchFamily="32" charset="0"/>
              </a:rPr>
              <a:t> </a:t>
            </a:r>
          </a:p>
          <a:p>
            <a:pPr hangingPunct="1">
              <a:lnSpc>
                <a:spcPct val="100000"/>
              </a:lnSpc>
            </a:pPr>
            <a:r>
              <a:rPr lang="it-IT" altLang="it-IT" sz="4000" b="1" dirty="0" smtClean="0">
                <a:solidFill>
                  <a:srgbClr val="BDE9BD"/>
                </a:solidFill>
                <a:latin typeface="Agency FB" pitchFamily="32" charset="0"/>
              </a:rPr>
              <a:t>Progetto per una </a:t>
            </a:r>
          </a:p>
          <a:p>
            <a:pPr hangingPunct="1">
              <a:lnSpc>
                <a:spcPct val="100000"/>
              </a:lnSpc>
            </a:pPr>
            <a:r>
              <a:rPr lang="it-IT" altLang="it-IT" sz="4000" b="1" dirty="0" smtClean="0">
                <a:solidFill>
                  <a:srgbClr val="BDE9BD"/>
                </a:solidFill>
                <a:latin typeface="Agency FB" pitchFamily="32" charset="0"/>
              </a:rPr>
              <a:t>mobilità nuova a Vaiano</a:t>
            </a:r>
            <a:endParaRPr lang="it-IT" altLang="it-IT" sz="4000" b="1" dirty="0">
              <a:solidFill>
                <a:srgbClr val="BDE9BD"/>
              </a:solidFill>
              <a:latin typeface="Arial Narrow" pitchFamily="32" charset="0"/>
            </a:endParaRPr>
          </a:p>
        </p:txBody>
      </p:sp>
      <p:pic>
        <p:nvPicPr>
          <p:cNvPr id="1033" name="Picture 9" descr="\\PC-MORENO\Lavoro\Partecipazione\2018\Pinerolo - PUMS\Comuncazione\Incontro 2-1-2018\simurg trasparent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70" t="36833" r="27616" b="32309"/>
          <a:stretch/>
        </p:blipFill>
        <p:spPr bwMode="auto">
          <a:xfrm>
            <a:off x="164522" y="5969024"/>
            <a:ext cx="1732200" cy="84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22" y="82024"/>
            <a:ext cx="914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57165"/>
            <a:ext cx="3570127" cy="73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 descr="logo_vaiano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2611" y="1484784"/>
            <a:ext cx="2321877" cy="216726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4400" y="4929198"/>
            <a:ext cx="91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24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9 marzo 2018</a:t>
            </a:r>
          </a:p>
          <a:p>
            <a:pPr algn="ctr"/>
            <a:r>
              <a:rPr lang="pt-BR" sz="24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C I R C O L O   L A   S P O L A   D ' O R O  </a:t>
            </a:r>
          </a:p>
          <a:p>
            <a:pPr algn="ctr"/>
            <a:r>
              <a:rPr lang="pt-BR" sz="24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V i a   B .   F a t t o r i ,   4 - L a   B r i g l i a </a:t>
            </a:r>
            <a:endParaRPr lang="it-IT" sz="2400" b="1" dirty="0">
              <a:solidFill>
                <a:srgbClr val="BDE9BD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7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75591" r="6905" b="16965"/>
          <a:stretch/>
        </p:blipFill>
        <p:spPr bwMode="auto">
          <a:xfrm>
            <a:off x="-8970" y="0"/>
            <a:ext cx="9152969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-8970" y="23540"/>
            <a:ext cx="91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Laboratori per «la visione» condivisa</a:t>
            </a:r>
            <a:endParaRPr lang="it-IT" sz="4800" b="1" dirty="0">
              <a:solidFill>
                <a:srgbClr val="BDE9BD"/>
              </a:solidFill>
              <a:latin typeface="Agency FB" panose="020B0503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81494" r="6905" b="16965"/>
          <a:stretch/>
        </p:blipFill>
        <p:spPr bwMode="auto">
          <a:xfrm>
            <a:off x="810" y="5733256"/>
            <a:ext cx="9143190" cy="30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5579" y="1268760"/>
            <a:ext cx="9999663" cy="100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CH" altLang="fr-FR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Rectangle 1"/>
          <p:cNvSpPr/>
          <p:nvPr/>
        </p:nvSpPr>
        <p:spPr>
          <a:xfrm>
            <a:off x="251521" y="1764105"/>
            <a:ext cx="5076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309030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Rectangle 1"/>
          <p:cNvSpPr/>
          <p:nvPr/>
        </p:nvSpPr>
        <p:spPr>
          <a:xfrm>
            <a:off x="294948" y="1541110"/>
            <a:ext cx="4699304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Laboratorio </a:t>
            </a:r>
            <a:r>
              <a:rPr lang="it-IT" sz="2800" b="1" dirty="0">
                <a:solidFill>
                  <a:srgbClr val="309030"/>
                </a:solidFill>
                <a:latin typeface="Agency FB" panose="020B0503020202020204" pitchFamily="34" charset="0"/>
              </a:rPr>
              <a:t>1. Trasporto pubblico locale, Treno, bike – car </a:t>
            </a:r>
            <a:r>
              <a:rPr lang="it-IT" sz="2800" b="1" dirty="0" err="1">
                <a:solidFill>
                  <a:srgbClr val="309030"/>
                </a:solidFill>
                <a:latin typeface="Agency FB" panose="020B0503020202020204" pitchFamily="34" charset="0"/>
              </a:rPr>
              <a:t>sharing</a:t>
            </a:r>
            <a:r>
              <a:rPr lang="it-IT" sz="2800" b="1" dirty="0">
                <a:solidFill>
                  <a:srgbClr val="309030"/>
                </a:solidFill>
                <a:latin typeface="Agency FB" panose="020B0503020202020204" pitchFamily="34" charset="0"/>
              </a:rPr>
              <a:t>, car </a:t>
            </a:r>
            <a:r>
              <a:rPr lang="it-IT" sz="2800" b="1" dirty="0" err="1">
                <a:solidFill>
                  <a:srgbClr val="309030"/>
                </a:solidFill>
                <a:latin typeface="Agency FB" panose="020B0503020202020204" pitchFamily="34" charset="0"/>
              </a:rPr>
              <a:t>pooling</a:t>
            </a:r>
            <a:r>
              <a:rPr lang="it-IT" sz="2800" b="1" dirty="0">
                <a:solidFill>
                  <a:srgbClr val="309030"/>
                </a:solidFill>
                <a:latin typeface="Agency FB" panose="020B0503020202020204" pitchFamily="34" charset="0"/>
              </a:rPr>
              <a:t>,  logistica urbana, etc</a:t>
            </a:r>
            <a:r>
              <a:rPr lang="it-IT" sz="2800" b="1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. </a:t>
            </a:r>
            <a:endParaRPr lang="it-IT" sz="2800" b="1" dirty="0">
              <a:solidFill>
                <a:srgbClr val="309030"/>
              </a:solidFill>
              <a:latin typeface="Agency FB" panose="020B0503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78" t="19903" r="5341" b="3885"/>
          <a:stretch/>
        </p:blipFill>
        <p:spPr bwMode="auto">
          <a:xfrm>
            <a:off x="5034695" y="1414719"/>
            <a:ext cx="3895023" cy="401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1"/>
          <p:cNvSpPr/>
          <p:nvPr/>
        </p:nvSpPr>
        <p:spPr>
          <a:xfrm>
            <a:off x="294948" y="3629342"/>
            <a:ext cx="4699304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Laboratorio </a:t>
            </a:r>
            <a:r>
              <a:rPr lang="it-IT" sz="2800" b="1" dirty="0">
                <a:solidFill>
                  <a:srgbClr val="309030"/>
                </a:solidFill>
                <a:latin typeface="Agency FB" panose="020B0503020202020204" pitchFamily="34" charset="0"/>
              </a:rPr>
              <a:t>2. Andare a piedi, </a:t>
            </a:r>
            <a:r>
              <a:rPr lang="it-IT" sz="2800" b="1" dirty="0" err="1">
                <a:solidFill>
                  <a:srgbClr val="309030"/>
                </a:solidFill>
                <a:latin typeface="Agency FB" panose="020B0503020202020204" pitchFamily="34" charset="0"/>
              </a:rPr>
              <a:t>ciclabilità</a:t>
            </a:r>
            <a:r>
              <a:rPr lang="it-IT" sz="2800" b="1" dirty="0">
                <a:solidFill>
                  <a:srgbClr val="309030"/>
                </a:solidFill>
                <a:latin typeface="Agency FB" panose="020B0503020202020204" pitchFamily="34" charset="0"/>
              </a:rPr>
              <a:t>, </a:t>
            </a:r>
            <a:r>
              <a:rPr lang="it-IT" sz="2800" b="1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sicurezza, </a:t>
            </a:r>
            <a:r>
              <a:rPr lang="it-IT" sz="2800" b="1" dirty="0">
                <a:solidFill>
                  <a:srgbClr val="309030"/>
                </a:solidFill>
                <a:latin typeface="Agency FB" panose="020B0503020202020204" pitchFamily="34" charset="0"/>
              </a:rPr>
              <a:t>limitazione della sosta e del traffico,  riqualificazione urbana, etc.. </a:t>
            </a:r>
          </a:p>
        </p:txBody>
      </p:sp>
      <p:grpSp>
        <p:nvGrpSpPr>
          <p:cNvPr id="20" name="Gruppo 19"/>
          <p:cNvGrpSpPr/>
          <p:nvPr/>
        </p:nvGrpSpPr>
        <p:grpSpPr>
          <a:xfrm>
            <a:off x="293543" y="6093296"/>
            <a:ext cx="8526929" cy="764704"/>
            <a:chOff x="164517" y="6093296"/>
            <a:chExt cx="8526929" cy="764704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17" y="6093296"/>
              <a:ext cx="584177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CasellaDiTesto 23"/>
            <p:cNvSpPr txBox="1"/>
            <p:nvPr/>
          </p:nvSpPr>
          <p:spPr>
            <a:xfrm>
              <a:off x="826119" y="6108548"/>
              <a:ext cx="2399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sz="2000" b="1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Comune di Vaiano</a:t>
              </a:r>
              <a:endParaRPr lang="it-IT" altLang="it-IT" sz="2000" b="1" dirty="0">
                <a:solidFill>
                  <a:schemeClr val="accent3">
                    <a:lumMod val="75000"/>
                  </a:schemeClr>
                </a:solidFill>
                <a:latin typeface="Arial Narrow" pitchFamily="32" charset="0"/>
              </a:endParaRPr>
            </a:p>
            <a:p>
              <a:endParaRPr lang="it-IT" sz="2000" b="1" dirty="0"/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878" y="6139445"/>
              <a:ext cx="3153283" cy="64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 descr="\\PC-MORENO\Lavoro\Partecipazione\2018\Pinerolo - PUMS\Comuncazione\Incontro 2-1-2018\simurg trasparent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070" t="36833" r="27616" b="32309"/>
            <a:stretch/>
          </p:blipFill>
          <p:spPr bwMode="auto">
            <a:xfrm>
              <a:off x="7370698" y="6108548"/>
              <a:ext cx="1320748" cy="64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"/>
          <p:cNvSpPr/>
          <p:nvPr/>
        </p:nvSpPr>
        <p:spPr>
          <a:xfrm>
            <a:off x="5072066" y="5500702"/>
            <a:ext cx="4000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/>
              <a:t>CC BY - </a:t>
            </a:r>
            <a:r>
              <a:rPr lang="it-IT" sz="1000" b="1" i="1" dirty="0" smtClean="0"/>
              <a:t>Illustrazioni di Chiara </a:t>
            </a:r>
            <a:r>
              <a:rPr lang="it-IT" sz="1000" b="1" i="1" dirty="0" err="1" smtClean="0"/>
              <a:t>Pignaris</a:t>
            </a:r>
            <a:r>
              <a:rPr lang="it-IT" sz="1000" b="1" i="1" dirty="0" smtClean="0"/>
              <a:t> per la Carta della Partecipazione</a:t>
            </a:r>
            <a:r>
              <a:rPr lang="it-IT" sz="1000" b="1" dirty="0" smtClean="0"/>
              <a:t>. </a:t>
            </a:r>
            <a:endParaRPr lang="it-IT" sz="1000" b="1" dirty="0">
              <a:solidFill>
                <a:srgbClr val="30903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0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75591" r="6905" b="16965"/>
          <a:stretch/>
        </p:blipFill>
        <p:spPr bwMode="auto">
          <a:xfrm>
            <a:off x="-8970" y="0"/>
            <a:ext cx="9152969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-8970" y="23540"/>
            <a:ext cx="91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Laboratori nelle scuole elementari e medie</a:t>
            </a:r>
            <a:endParaRPr lang="it-IT" sz="4800" b="1" dirty="0">
              <a:solidFill>
                <a:srgbClr val="BDE9BD"/>
              </a:solidFill>
              <a:latin typeface="Agency FB" panose="020B0503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81494" r="6905" b="16965"/>
          <a:stretch/>
        </p:blipFill>
        <p:spPr bwMode="auto">
          <a:xfrm>
            <a:off x="810" y="5733256"/>
            <a:ext cx="9143190" cy="30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5579" y="1268760"/>
            <a:ext cx="9999663" cy="100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CH" altLang="fr-FR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8" t="7259" r="5288" b="15855"/>
          <a:stretch/>
        </p:blipFill>
        <p:spPr bwMode="auto">
          <a:xfrm>
            <a:off x="76672" y="3442971"/>
            <a:ext cx="4211960" cy="2246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"/>
          <p:cNvSpPr/>
          <p:nvPr/>
        </p:nvSpPr>
        <p:spPr>
          <a:xfrm>
            <a:off x="251521" y="2103579"/>
            <a:ext cx="5076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309030"/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Rectangle 1"/>
          <p:cNvSpPr/>
          <p:nvPr/>
        </p:nvSpPr>
        <p:spPr>
          <a:xfrm>
            <a:off x="4288632" y="1467941"/>
            <a:ext cx="4747864" cy="1815882"/>
          </a:xfrm>
          <a:prstGeom prst="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it-IT" sz="2800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… </a:t>
            </a:r>
            <a:r>
              <a:rPr lang="it-IT" sz="28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il traffico e la strada </a:t>
            </a:r>
            <a:r>
              <a:rPr lang="it-IT" sz="2800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spesso generano paure tra i bambini e i ragazzi: alcuni disegni raccolti a Prato presso una scuola elementare …  </a:t>
            </a:r>
            <a:endParaRPr lang="it-IT" sz="2800" dirty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pic>
        <p:nvPicPr>
          <p:cNvPr id="23" name="Picture 4" descr="G:\Prato PUMS - Partecipato\Laboratori\Laboratorio scuole\Guasti - San Niccolo'\disegni\boc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2" y="1339768"/>
            <a:ext cx="4211960" cy="210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1"/>
          <p:cNvSpPr/>
          <p:nvPr/>
        </p:nvSpPr>
        <p:spPr>
          <a:xfrm>
            <a:off x="4288632" y="3442971"/>
            <a:ext cx="4747864" cy="2246769"/>
          </a:xfrm>
          <a:prstGeom prst="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it-IT" sz="2800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… spesso </a:t>
            </a:r>
            <a:r>
              <a:rPr lang="it-IT" sz="28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sono i genitori</a:t>
            </a:r>
            <a:r>
              <a:rPr lang="it-IT" sz="2800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, </a:t>
            </a:r>
            <a:r>
              <a:rPr lang="it-IT" sz="2800" b="1" dirty="0">
                <a:solidFill>
                  <a:srgbClr val="00B050"/>
                </a:solidFill>
                <a:latin typeface="Agency FB" panose="020B0503020202020204" pitchFamily="34" charset="0"/>
              </a:rPr>
              <a:t>che </a:t>
            </a:r>
            <a:r>
              <a:rPr lang="it-IT" sz="28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adottano modi </a:t>
            </a:r>
            <a:r>
              <a:rPr lang="it-IT" sz="2800" b="1" dirty="0">
                <a:solidFill>
                  <a:srgbClr val="00B050"/>
                </a:solidFill>
                <a:latin typeface="Agency FB" panose="020B0503020202020204" pitchFamily="34" charset="0"/>
              </a:rPr>
              <a:t>di spostamento inadeguati </a:t>
            </a:r>
            <a:r>
              <a:rPr lang="it-IT" sz="2800" dirty="0">
                <a:solidFill>
                  <a:srgbClr val="00B050"/>
                </a:solidFill>
                <a:latin typeface="Agency FB" panose="020B0503020202020204" pitchFamily="34" charset="0"/>
              </a:rPr>
              <a:t>e che pongono ostacoli </a:t>
            </a:r>
            <a:r>
              <a:rPr lang="it-IT" sz="2800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all’uso </a:t>
            </a:r>
            <a:r>
              <a:rPr lang="it-IT" sz="2800" dirty="0">
                <a:solidFill>
                  <a:srgbClr val="00B050"/>
                </a:solidFill>
                <a:latin typeface="Agency FB" panose="020B0503020202020204" pitchFamily="34" charset="0"/>
              </a:rPr>
              <a:t>di forme di spostamento più compatibili con </a:t>
            </a:r>
            <a:r>
              <a:rPr lang="it-IT" sz="2800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l’ambiente e il traffico …</a:t>
            </a:r>
            <a:endParaRPr lang="it-IT" sz="2800" dirty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293543" y="6093296"/>
            <a:ext cx="8526929" cy="764704"/>
            <a:chOff x="164517" y="6093296"/>
            <a:chExt cx="8526929" cy="76470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17" y="6093296"/>
              <a:ext cx="584177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sellaDiTesto 21"/>
            <p:cNvSpPr txBox="1"/>
            <p:nvPr/>
          </p:nvSpPr>
          <p:spPr>
            <a:xfrm>
              <a:off x="826119" y="6108548"/>
              <a:ext cx="2399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sz="2000" b="1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Comune di Vaiano</a:t>
              </a:r>
              <a:endParaRPr lang="it-IT" altLang="it-IT" sz="2000" b="1" dirty="0">
                <a:solidFill>
                  <a:schemeClr val="accent3">
                    <a:lumMod val="75000"/>
                  </a:schemeClr>
                </a:solidFill>
                <a:latin typeface="Arial Narrow" pitchFamily="32" charset="0"/>
              </a:endParaRPr>
            </a:p>
            <a:p>
              <a:endParaRPr lang="it-IT" sz="2000" b="1" dirty="0"/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878" y="6139445"/>
              <a:ext cx="3153283" cy="64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9" descr="\\PC-MORENO\Lavoro\Partecipazione\2018\Pinerolo - PUMS\Comuncazione\Incontro 2-1-2018\simurg trasparen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070" t="36833" r="27616" b="32309"/>
            <a:stretch/>
          </p:blipFill>
          <p:spPr bwMode="auto">
            <a:xfrm>
              <a:off x="7370698" y="6108548"/>
              <a:ext cx="1320748" cy="64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12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75591" r="6905" b="16965"/>
          <a:stretch/>
        </p:blipFill>
        <p:spPr bwMode="auto">
          <a:xfrm>
            <a:off x="-8970" y="0"/>
            <a:ext cx="9152969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-8970" y="23540"/>
            <a:ext cx="91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Laboratori nelle scuole elementari e medie</a:t>
            </a:r>
            <a:endParaRPr lang="it-IT" sz="4800" b="1" dirty="0">
              <a:solidFill>
                <a:srgbClr val="BDE9BD"/>
              </a:solidFill>
              <a:latin typeface="Agency FB" panose="020B0503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81494" r="6905" b="16965"/>
          <a:stretch/>
        </p:blipFill>
        <p:spPr bwMode="auto">
          <a:xfrm>
            <a:off x="810" y="5733256"/>
            <a:ext cx="9143190" cy="30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5579" y="1268760"/>
            <a:ext cx="9999663" cy="100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CH" altLang="fr-FR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Rectangle 1"/>
          <p:cNvSpPr/>
          <p:nvPr/>
        </p:nvSpPr>
        <p:spPr>
          <a:xfrm>
            <a:off x="251521" y="2103579"/>
            <a:ext cx="5076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309030"/>
              </a:solidFill>
              <a:latin typeface="Agency FB" panose="020B0503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395536" y="1608803"/>
            <a:ext cx="3600400" cy="3593294"/>
            <a:chOff x="35496" y="1779922"/>
            <a:chExt cx="3600400" cy="3593294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779922"/>
              <a:ext cx="3600400" cy="26589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1"/>
            <p:cNvSpPr/>
            <p:nvPr/>
          </p:nvSpPr>
          <p:spPr>
            <a:xfrm>
              <a:off x="35497" y="3803556"/>
              <a:ext cx="3545409" cy="1569660"/>
            </a:xfrm>
            <a:prstGeom prst="rect">
              <a:avLst/>
            </a:prstGeom>
            <a:solidFill>
              <a:srgbClr val="BDE9BD"/>
            </a:solidFill>
          </p:spPr>
          <p:txBody>
            <a:bodyPr wrap="square">
              <a:spAutoFit/>
            </a:bodyPr>
            <a:lstStyle/>
            <a:p>
              <a:r>
                <a:rPr lang="it-IT" sz="2400" dirty="0" smtClean="0">
                  <a:solidFill>
                    <a:srgbClr val="309030"/>
                  </a:solidFill>
                  <a:latin typeface="Agency FB" panose="020B0503020202020204" pitchFamily="34" charset="0"/>
                </a:rPr>
                <a:t>… </a:t>
              </a:r>
              <a:r>
                <a:rPr lang="it-IT" sz="2400" b="1" dirty="0" smtClean="0">
                  <a:solidFill>
                    <a:srgbClr val="309030"/>
                  </a:solidFill>
                  <a:latin typeface="Agency FB" panose="020B0503020202020204" pitchFamily="34" charset="0"/>
                </a:rPr>
                <a:t>Camminata esplorativa </a:t>
              </a:r>
              <a:r>
                <a:rPr lang="it-IT" sz="2400" dirty="0">
                  <a:solidFill>
                    <a:srgbClr val="309030"/>
                  </a:solidFill>
                  <a:latin typeface="Agency FB" panose="020B0503020202020204" pitchFamily="34" charset="0"/>
                </a:rPr>
                <a:t>intorno alla </a:t>
              </a:r>
              <a:r>
                <a:rPr lang="it-IT" sz="2400" dirty="0" smtClean="0">
                  <a:solidFill>
                    <a:srgbClr val="309030"/>
                  </a:solidFill>
                  <a:latin typeface="Agency FB" panose="020B0503020202020204" pitchFamily="34" charset="0"/>
                </a:rPr>
                <a:t>scuola: </a:t>
              </a:r>
              <a:r>
                <a:rPr lang="it-IT" sz="2400" b="1" dirty="0" smtClean="0">
                  <a:solidFill>
                    <a:srgbClr val="309030"/>
                  </a:solidFill>
                  <a:latin typeface="Agency FB" panose="020B0503020202020204" pitchFamily="34" charset="0"/>
                </a:rPr>
                <a:t>genitori, alunni e insegnati </a:t>
              </a:r>
              <a:r>
                <a:rPr lang="it-IT" sz="2400" dirty="0" smtClean="0">
                  <a:solidFill>
                    <a:srgbClr val="309030"/>
                  </a:solidFill>
                  <a:latin typeface="Agency FB" panose="020B0503020202020204" pitchFamily="34" charset="0"/>
                </a:rPr>
                <a:t>valutano l’accessibilità delle scuole …</a:t>
              </a:r>
              <a:endParaRPr lang="it-IT" sz="2400" dirty="0">
                <a:solidFill>
                  <a:srgbClr val="309030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5076056" y="1608803"/>
            <a:ext cx="3707903" cy="3579888"/>
            <a:chOff x="5436096" y="1779922"/>
            <a:chExt cx="3707903" cy="357988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578" t="19903" r="5341" b="3885"/>
            <a:stretch/>
          </p:blipFill>
          <p:spPr bwMode="auto">
            <a:xfrm>
              <a:off x="5436096" y="1779922"/>
              <a:ext cx="3707903" cy="27843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1"/>
            <p:cNvSpPr/>
            <p:nvPr/>
          </p:nvSpPr>
          <p:spPr>
            <a:xfrm>
              <a:off x="5574982" y="4528813"/>
              <a:ext cx="3545409" cy="830997"/>
            </a:xfrm>
            <a:prstGeom prst="rect">
              <a:avLst/>
            </a:prstGeom>
            <a:solidFill>
              <a:srgbClr val="BDE9BD"/>
            </a:solidFill>
          </p:spPr>
          <p:txBody>
            <a:bodyPr wrap="square">
              <a:spAutoFit/>
            </a:bodyPr>
            <a:lstStyle/>
            <a:p>
              <a:r>
                <a:rPr lang="it-IT" sz="2400" dirty="0" smtClean="0">
                  <a:solidFill>
                    <a:srgbClr val="309030"/>
                  </a:solidFill>
                  <a:latin typeface="Agency FB" panose="020B0503020202020204" pitchFamily="34" charset="0"/>
                </a:rPr>
                <a:t>Partendo dai </a:t>
              </a:r>
              <a:r>
                <a:rPr lang="it-IT" sz="2400" b="1" dirty="0" smtClean="0">
                  <a:solidFill>
                    <a:srgbClr val="309030"/>
                  </a:solidFill>
                  <a:latin typeface="Agency FB" panose="020B0503020202020204" pitchFamily="34" charset="0"/>
                </a:rPr>
                <a:t>problemi rilevati </a:t>
              </a:r>
              <a:r>
                <a:rPr lang="it-IT" sz="2400" dirty="0" smtClean="0">
                  <a:solidFill>
                    <a:srgbClr val="309030"/>
                  </a:solidFill>
                  <a:latin typeface="Agency FB" panose="020B0503020202020204" pitchFamily="34" charset="0"/>
                </a:rPr>
                <a:t>si  trovano </a:t>
              </a:r>
              <a:r>
                <a:rPr lang="it-IT" sz="2400" b="1" dirty="0" smtClean="0">
                  <a:solidFill>
                    <a:srgbClr val="309030"/>
                  </a:solidFill>
                  <a:latin typeface="Agency FB" panose="020B0503020202020204" pitchFamily="34" charset="0"/>
                </a:rPr>
                <a:t>soluzioni condivise </a:t>
              </a:r>
              <a:r>
                <a:rPr lang="it-IT" sz="2400" dirty="0" smtClean="0">
                  <a:solidFill>
                    <a:srgbClr val="309030"/>
                  </a:solidFill>
                  <a:latin typeface="Agency FB" panose="020B0503020202020204" pitchFamily="34" charset="0"/>
                </a:rPr>
                <a:t>…</a:t>
              </a:r>
              <a:endParaRPr lang="it-IT" sz="2400" dirty="0">
                <a:solidFill>
                  <a:srgbClr val="309030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3" name="Freccia a destra 2"/>
          <p:cNvSpPr/>
          <p:nvPr/>
        </p:nvSpPr>
        <p:spPr>
          <a:xfrm>
            <a:off x="4143372" y="2786058"/>
            <a:ext cx="926308" cy="57580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uppo 22"/>
          <p:cNvGrpSpPr/>
          <p:nvPr/>
        </p:nvGrpSpPr>
        <p:grpSpPr>
          <a:xfrm>
            <a:off x="293543" y="6093296"/>
            <a:ext cx="8526929" cy="764704"/>
            <a:chOff x="164517" y="6093296"/>
            <a:chExt cx="8526929" cy="76470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17" y="6093296"/>
              <a:ext cx="584177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CasellaDiTesto 24"/>
            <p:cNvSpPr txBox="1"/>
            <p:nvPr/>
          </p:nvSpPr>
          <p:spPr>
            <a:xfrm>
              <a:off x="826119" y="6108548"/>
              <a:ext cx="2399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sz="2000" b="1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Comune di Vaiano</a:t>
              </a:r>
              <a:endParaRPr lang="it-IT" altLang="it-IT" sz="2000" b="1" dirty="0">
                <a:solidFill>
                  <a:schemeClr val="accent3">
                    <a:lumMod val="75000"/>
                  </a:schemeClr>
                </a:solidFill>
                <a:latin typeface="Arial Narrow" pitchFamily="32" charset="0"/>
              </a:endParaRPr>
            </a:p>
            <a:p>
              <a:endParaRPr lang="it-IT" sz="2000" b="1" dirty="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878" y="6139445"/>
              <a:ext cx="3153283" cy="64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9" descr="\\PC-MORENO\Lavoro\Partecipazione\2018\Pinerolo - PUMS\Comuncazione\Incontro 2-1-2018\simurg trasparen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070" t="36833" r="27616" b="32309"/>
            <a:stretch/>
          </p:blipFill>
          <p:spPr bwMode="auto">
            <a:xfrm>
              <a:off x="7370698" y="6108548"/>
              <a:ext cx="1320748" cy="64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1"/>
          <p:cNvSpPr/>
          <p:nvPr/>
        </p:nvSpPr>
        <p:spPr>
          <a:xfrm>
            <a:off x="4286248" y="5429265"/>
            <a:ext cx="5000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CC BY - </a:t>
            </a:r>
            <a:r>
              <a:rPr lang="it-IT" sz="1200" b="1" i="1" dirty="0" smtClean="0"/>
              <a:t>Illustrazioni di Chiara </a:t>
            </a:r>
            <a:r>
              <a:rPr lang="it-IT" sz="1200" b="1" i="1" dirty="0" err="1" smtClean="0"/>
              <a:t>Pignaris</a:t>
            </a:r>
            <a:r>
              <a:rPr lang="it-IT" sz="1200" b="1" i="1" dirty="0" smtClean="0"/>
              <a:t> per la Carta della Partecipazione</a:t>
            </a:r>
            <a:r>
              <a:rPr lang="it-IT" sz="1200" b="1" dirty="0" smtClean="0"/>
              <a:t>. </a:t>
            </a:r>
            <a:endParaRPr lang="it-IT" sz="4000" b="1" dirty="0">
              <a:solidFill>
                <a:srgbClr val="30903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8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42" t="33789" r="6248" b="48680"/>
          <a:stretch/>
        </p:blipFill>
        <p:spPr bwMode="auto">
          <a:xfrm>
            <a:off x="0" y="1304399"/>
            <a:ext cx="9144000" cy="5581803"/>
          </a:xfrm>
          <a:prstGeom prst="rect">
            <a:avLst/>
          </a:prstGeom>
          <a:solidFill>
            <a:srgbClr val="BDE9BD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1030623" y="147904"/>
            <a:ext cx="2821298" cy="1065213"/>
          </a:xfrm>
          <a:custGeom>
            <a:avLst/>
            <a:gdLst>
              <a:gd name="G0" fmla="*/ 19050 1 2"/>
              <a:gd name="G1" fmla="*/ 2961 1 2"/>
              <a:gd name="G2" fmla="+- 2961 0 0"/>
              <a:gd name="G3" fmla="+- 1905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9050" y="0"/>
                </a:lnTo>
                <a:lnTo>
                  <a:pt x="19050" y="2961"/>
                </a:lnTo>
                <a:lnTo>
                  <a:pt x="0" y="2961"/>
                </a:lnTo>
                <a:close/>
              </a:path>
            </a:pathLst>
          </a:custGeom>
          <a:solidFill>
            <a:srgbClr val="BDE9BD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endParaRPr lang="it-IT" altLang="it-IT" sz="3600" b="1" dirty="0" smtClean="0">
              <a:solidFill>
                <a:schemeClr val="accent3">
                  <a:lumMod val="75000"/>
                </a:schemeClr>
              </a:solidFill>
              <a:latin typeface="Agency FB" panose="020B0503020202020204" pitchFamily="34" charset="0"/>
            </a:endParaRPr>
          </a:p>
          <a:p>
            <a:pPr hangingPunct="1">
              <a:lnSpc>
                <a:spcPct val="100000"/>
              </a:lnSpc>
            </a:pPr>
            <a:r>
              <a:rPr lang="it-IT" altLang="it-IT" sz="3600" b="1" dirty="0" smtClean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rPr>
              <a:t>Comune di Vaiano</a:t>
            </a:r>
            <a:endParaRPr lang="it-IT" altLang="it-IT" sz="3600" b="1" dirty="0">
              <a:solidFill>
                <a:schemeClr val="accent3">
                  <a:lumMod val="75000"/>
                </a:schemeClr>
              </a:solidFill>
              <a:latin typeface="Agency FB" panose="020B0503020202020204" pitchFamily="34" charset="0"/>
            </a:endParaRPr>
          </a:p>
          <a:p>
            <a:pPr hangingPunct="1">
              <a:lnSpc>
                <a:spcPct val="100000"/>
              </a:lnSpc>
            </a:pPr>
            <a:endParaRPr lang="it-IT" altLang="it-IT" sz="2400" b="1" dirty="0">
              <a:solidFill>
                <a:schemeClr val="accent3">
                  <a:lumMod val="75000"/>
                </a:schemeClr>
              </a:solidFill>
              <a:latin typeface="Arial Narrow" pitchFamily="32" charset="0"/>
            </a:endParaRP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395938" y="2594718"/>
            <a:ext cx="8604447" cy="1065213"/>
          </a:xfrm>
          <a:custGeom>
            <a:avLst/>
            <a:gdLst>
              <a:gd name="G0" fmla="*/ 19050 1 2"/>
              <a:gd name="G1" fmla="*/ 2961 1 2"/>
              <a:gd name="G2" fmla="+- 2961 0 0"/>
              <a:gd name="G3" fmla="+- 1905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9050" y="0"/>
                </a:lnTo>
                <a:lnTo>
                  <a:pt x="19050" y="2961"/>
                </a:lnTo>
                <a:lnTo>
                  <a:pt x="0" y="2961"/>
                </a:lnTo>
                <a:close/>
              </a:path>
            </a:pathLst>
          </a:custGeom>
          <a:solidFill>
            <a:srgbClr val="BDE9BD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it-IT" sz="4000" b="1" dirty="0" err="1" smtClean="0">
                <a:solidFill>
                  <a:srgbClr val="BDE9BD"/>
                </a:solidFill>
                <a:latin typeface="Agency FB" pitchFamily="32" charset="0"/>
              </a:rPr>
              <a:t>VAI.Sicuro</a:t>
            </a:r>
            <a:r>
              <a:rPr lang="it-IT" altLang="it-IT" sz="4000" b="1" dirty="0" smtClean="0">
                <a:solidFill>
                  <a:srgbClr val="BDE9BD"/>
                </a:solidFill>
                <a:latin typeface="Agency FB" pitchFamily="32" charset="0"/>
              </a:rPr>
              <a:t> </a:t>
            </a:r>
          </a:p>
          <a:p>
            <a:pPr hangingPunct="1">
              <a:lnSpc>
                <a:spcPct val="100000"/>
              </a:lnSpc>
            </a:pPr>
            <a:endParaRPr lang="it-IT" altLang="it-IT" sz="4000" b="1" dirty="0">
              <a:solidFill>
                <a:srgbClr val="BDE9BD"/>
              </a:solidFill>
              <a:latin typeface="Agency FB" pitchFamily="32" charset="0"/>
            </a:endParaRPr>
          </a:p>
          <a:p>
            <a:pPr hangingPunct="1">
              <a:lnSpc>
                <a:spcPct val="100000"/>
              </a:lnSpc>
            </a:pPr>
            <a:r>
              <a:rPr lang="it-IT" altLang="it-IT" sz="4000" b="1" dirty="0" smtClean="0">
                <a:solidFill>
                  <a:srgbClr val="BDE9BD"/>
                </a:solidFill>
                <a:latin typeface="Agency FB" pitchFamily="32" charset="0"/>
              </a:rPr>
              <a:t>Grazie per l’attenzione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22" y="82024"/>
            <a:ext cx="914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13" y="406645"/>
            <a:ext cx="3153283" cy="64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0948" y="72434"/>
            <a:ext cx="1203140" cy="1196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4400" y="5075179"/>
            <a:ext cx="91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24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9 marzo 2018</a:t>
            </a:r>
          </a:p>
          <a:p>
            <a:pPr algn="ctr"/>
            <a:r>
              <a:rPr lang="pt-BR" sz="24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C I R C O L O   L A   S P O L A   D ' O R O  </a:t>
            </a:r>
          </a:p>
          <a:p>
            <a:pPr algn="ctr"/>
            <a:r>
              <a:rPr lang="pt-BR" sz="24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V i a   B .   F a t t o r i ,   4 - L a   B r i g l i a </a:t>
            </a:r>
            <a:endParaRPr lang="it-IT" sz="2400" b="1" dirty="0">
              <a:solidFill>
                <a:srgbClr val="BDE9BD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9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75591" r="6905" b="16965"/>
          <a:stretch/>
        </p:blipFill>
        <p:spPr bwMode="auto">
          <a:xfrm>
            <a:off x="-8970" y="0"/>
            <a:ext cx="9152969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-21096" y="188640"/>
            <a:ext cx="91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err="1" smtClean="0">
                <a:solidFill>
                  <a:srgbClr val="BDE9BD"/>
                </a:solidFill>
                <a:latin typeface="Agency FB" panose="020B0503020202020204" pitchFamily="34" charset="0"/>
              </a:rPr>
              <a:t>Vai.Sicuro</a:t>
            </a:r>
            <a:endParaRPr lang="it-IT" sz="5400" b="1" dirty="0">
              <a:solidFill>
                <a:srgbClr val="BDE9BD"/>
              </a:solidFill>
              <a:latin typeface="Agency FB" panose="020B0503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81494" r="6905" b="16965"/>
          <a:stretch/>
        </p:blipFill>
        <p:spPr bwMode="auto">
          <a:xfrm>
            <a:off x="810" y="5733256"/>
            <a:ext cx="9143190" cy="30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5579" y="1219072"/>
            <a:ext cx="9999663" cy="100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CH" altLang="fr-FR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Sottotitolo 2"/>
          <p:cNvSpPr txBox="1">
            <a:spLocks/>
          </p:cNvSpPr>
          <p:nvPr/>
        </p:nvSpPr>
        <p:spPr>
          <a:xfrm>
            <a:off x="277179" y="1814588"/>
            <a:ext cx="5472608" cy="319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it-IT" sz="2400" b="1" dirty="0" err="1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Vai.Sicuro</a:t>
            </a: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 è </a:t>
            </a: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un percorso partecipativo promosso </a:t>
            </a:r>
            <a:r>
              <a:rPr lang="it-IT" sz="2400" b="1" dirty="0" err="1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dal’Amministrazione</a:t>
            </a: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 e finanziato dalla RT nell’ambito della </a:t>
            </a:r>
            <a:r>
              <a:rPr lang="it-IT" sz="2400" b="1" dirty="0" err="1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Lr</a:t>
            </a: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 46/2013. </a:t>
            </a:r>
            <a:endParaRPr lang="it-IT" sz="2400" b="1" dirty="0" smtClean="0">
              <a:solidFill>
                <a:schemeClr val="accent3">
                  <a:lumMod val="75000"/>
                </a:schemeClr>
              </a:solidFill>
              <a:latin typeface="Agency FB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 </a:t>
            </a:r>
          </a:p>
          <a:p>
            <a:pPr lvl="0" algn="just">
              <a:spcBef>
                <a:spcPct val="20000"/>
              </a:spcBef>
            </a:pP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Il </a:t>
            </a: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contesto nel quale ci muoviamo è, quindi, molto rigoroso in riferimento a: tempi; metodologia; garanzie di </a:t>
            </a:r>
            <a:r>
              <a:rPr lang="it-IT" sz="2400" b="1" dirty="0" err="1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inclusività</a:t>
            </a: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; diffusione delle informazioni, </a:t>
            </a:r>
            <a:r>
              <a:rPr lang="it-IT" sz="2400" b="1" dirty="0" err="1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ecc</a:t>
            </a: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… </a:t>
            </a:r>
            <a:endParaRPr lang="it-IT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 algn="just">
              <a:spcBef>
                <a:spcPct val="20000"/>
              </a:spcBef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93543" y="6093296"/>
            <a:ext cx="8526929" cy="764704"/>
            <a:chOff x="164517" y="6093296"/>
            <a:chExt cx="8526929" cy="76470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17" y="6093296"/>
              <a:ext cx="584177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826119" y="6108548"/>
              <a:ext cx="2399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sz="2000" b="1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Comune di Vaiano</a:t>
              </a:r>
              <a:endParaRPr lang="it-IT" altLang="it-IT" sz="2000" b="1" dirty="0">
                <a:solidFill>
                  <a:schemeClr val="accent3">
                    <a:lumMod val="75000"/>
                  </a:schemeClr>
                </a:solidFill>
                <a:latin typeface="Arial Narrow" pitchFamily="32" charset="0"/>
              </a:endParaRPr>
            </a:p>
            <a:p>
              <a:endParaRPr lang="it-IT" sz="2000" b="1" dirty="0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878" y="6139445"/>
              <a:ext cx="3153283" cy="64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 descr="\\PC-MORENO\Lavoro\Partecipazione\2018\Pinerolo - PUMS\Comuncazione\Incontro 2-1-2018\simurg trasparen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070" t="36833" r="27616" b="32309"/>
            <a:stretch/>
          </p:blipFill>
          <p:spPr bwMode="auto">
            <a:xfrm>
              <a:off x="7370698" y="6108548"/>
              <a:ext cx="1320748" cy="64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3166" y="2636912"/>
            <a:ext cx="2935244" cy="11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7753" y="4077072"/>
            <a:ext cx="3153283" cy="64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56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75591" r="6905" b="16965"/>
          <a:stretch/>
        </p:blipFill>
        <p:spPr bwMode="auto">
          <a:xfrm>
            <a:off x="-8970" y="0"/>
            <a:ext cx="9152969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-21096" y="188640"/>
            <a:ext cx="91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err="1" smtClean="0">
                <a:solidFill>
                  <a:srgbClr val="BDE9BD"/>
                </a:solidFill>
                <a:latin typeface="Agency FB" panose="020B0503020202020204" pitchFamily="34" charset="0"/>
              </a:rPr>
              <a:t>Vai.Sicuro</a:t>
            </a:r>
            <a:r>
              <a:rPr lang="it-IT" sz="54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: obiettivi …</a:t>
            </a:r>
            <a:endParaRPr lang="it-IT" sz="5400" b="1" dirty="0">
              <a:solidFill>
                <a:srgbClr val="BDE9BD"/>
              </a:solidFill>
              <a:latin typeface="Agency FB" panose="020B0503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81494" r="6905" b="16965"/>
          <a:stretch/>
        </p:blipFill>
        <p:spPr bwMode="auto">
          <a:xfrm>
            <a:off x="810" y="5733256"/>
            <a:ext cx="9143190" cy="30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5579" y="1219072"/>
            <a:ext cx="9999663" cy="100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CH" altLang="fr-FR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Sottotitolo 2"/>
          <p:cNvSpPr txBox="1">
            <a:spLocks/>
          </p:cNvSpPr>
          <p:nvPr/>
        </p:nvSpPr>
        <p:spPr>
          <a:xfrm>
            <a:off x="585631" y="1484784"/>
            <a:ext cx="8234841" cy="3630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L</a:t>
            </a:r>
            <a:r>
              <a:rPr lang="it-IT" sz="28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a </a:t>
            </a:r>
            <a:r>
              <a:rPr lang="it-IT" sz="2800" b="1" dirty="0">
                <a:solidFill>
                  <a:srgbClr val="FF0000"/>
                </a:solidFill>
                <a:latin typeface="Agency FB" pitchFamily="34" charset="0"/>
              </a:rPr>
              <a:t>promozione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, all’interno delle scuole, dell’utilizzo di mezzi di trasporto alternativi a quelli a motore;</a:t>
            </a:r>
          </a:p>
          <a:p>
            <a:pPr lvl="0" algn="just">
              <a:spcBef>
                <a:spcPct val="20000"/>
              </a:spcBef>
            </a:pP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I</a:t>
            </a:r>
            <a:r>
              <a:rPr lang="it-IT" sz="28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l </a:t>
            </a:r>
            <a:r>
              <a:rPr lang="it-IT" sz="2800" b="1" dirty="0">
                <a:solidFill>
                  <a:srgbClr val="FF0000"/>
                </a:solidFill>
                <a:latin typeface="Agency FB" pitchFamily="34" charset="0"/>
              </a:rPr>
              <a:t>coinvolgimento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 attivo di </a:t>
            </a:r>
            <a:r>
              <a:rPr lang="it-IT" sz="2800" b="1" dirty="0">
                <a:solidFill>
                  <a:srgbClr val="FF0000"/>
                </a:solidFill>
                <a:latin typeface="Agency FB" pitchFamily="34" charset="0"/>
              </a:rPr>
              <a:t>alunni, genitori, docenti 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e personale non docente nelle scelte sugli interventi </a:t>
            </a:r>
            <a:r>
              <a:rPr lang="it-IT" sz="28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per </a:t>
            </a:r>
            <a:r>
              <a:rPr lang="it-IT" sz="2800" b="1" dirty="0">
                <a:solidFill>
                  <a:srgbClr val="FF0000"/>
                </a:solidFill>
                <a:latin typeface="Agency FB" pitchFamily="34" charset="0"/>
              </a:rPr>
              <a:t>favorire la mobilità sostenibile;</a:t>
            </a:r>
          </a:p>
          <a:p>
            <a:pPr lvl="0" algn="just">
              <a:spcBef>
                <a:spcPct val="20000"/>
              </a:spcBef>
            </a:pP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L</a:t>
            </a:r>
            <a:r>
              <a:rPr lang="it-IT" sz="28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a </a:t>
            </a:r>
            <a:r>
              <a:rPr lang="it-IT" sz="2800" b="1" dirty="0">
                <a:solidFill>
                  <a:srgbClr val="FF0000"/>
                </a:solidFill>
                <a:latin typeface="Agency FB" pitchFamily="34" charset="0"/>
              </a:rPr>
              <a:t>sensibilizzazione di tutti cittadini 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al tema della sostenibilità ambientale e l'attivazione di circuiti di condivisione della </a:t>
            </a:r>
            <a:r>
              <a:rPr lang="it-IT" sz="2800" b="1" dirty="0">
                <a:solidFill>
                  <a:srgbClr val="FF0000"/>
                </a:solidFill>
                <a:latin typeface="Agency FB" pitchFamily="34" charset="0"/>
              </a:rPr>
              <a:t>conoscenza su stili di vita sani,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 prevenzione e qualità della vita.</a:t>
            </a:r>
          </a:p>
          <a:p>
            <a:pPr lvl="0" algn="just">
              <a:spcBef>
                <a:spcPct val="20000"/>
              </a:spcBef>
            </a:pP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93543" y="6093296"/>
            <a:ext cx="8526929" cy="764704"/>
            <a:chOff x="164517" y="6093296"/>
            <a:chExt cx="8526929" cy="76470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17" y="6093296"/>
              <a:ext cx="584177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826119" y="6108548"/>
              <a:ext cx="2399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sz="2000" b="1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Comune di Vaiano</a:t>
              </a:r>
              <a:endParaRPr lang="it-IT" altLang="it-IT" sz="2000" b="1" dirty="0">
                <a:solidFill>
                  <a:schemeClr val="accent3">
                    <a:lumMod val="75000"/>
                  </a:schemeClr>
                </a:solidFill>
                <a:latin typeface="Arial Narrow" pitchFamily="32" charset="0"/>
              </a:endParaRPr>
            </a:p>
            <a:p>
              <a:endParaRPr lang="it-IT" sz="2000" b="1" dirty="0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878" y="6139445"/>
              <a:ext cx="3153283" cy="64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 descr="\\PC-MORENO\Lavoro\Partecipazione\2018\Pinerolo - PUMS\Comuncazione\Incontro 2-1-2018\simurg trasparen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070" t="36833" r="27616" b="32309"/>
            <a:stretch/>
          </p:blipFill>
          <p:spPr bwMode="auto">
            <a:xfrm>
              <a:off x="7370698" y="6108548"/>
              <a:ext cx="1320748" cy="64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119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75591" r="6905" b="16965"/>
          <a:stretch/>
        </p:blipFill>
        <p:spPr bwMode="auto">
          <a:xfrm>
            <a:off x="-8970" y="0"/>
            <a:ext cx="9152969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-21096" y="188640"/>
            <a:ext cx="91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PUMS: elementi innovativi</a:t>
            </a:r>
            <a:endParaRPr lang="it-IT" sz="4800" b="1" dirty="0">
              <a:solidFill>
                <a:srgbClr val="BDE9BD"/>
              </a:solidFill>
              <a:latin typeface="Agency FB" panose="020B0503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81494" r="6905" b="16965"/>
          <a:stretch/>
        </p:blipFill>
        <p:spPr bwMode="auto">
          <a:xfrm>
            <a:off x="810" y="5733256"/>
            <a:ext cx="9143190" cy="30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5579" y="1268760"/>
            <a:ext cx="9999663" cy="100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CH" altLang="fr-FR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395536" y="1559694"/>
            <a:ext cx="8173313" cy="1738278"/>
            <a:chOff x="395536" y="1559694"/>
            <a:chExt cx="8173313" cy="1738278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395536" y="1785804"/>
              <a:ext cx="2182774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it-IT" sz="6600" b="1" dirty="0" smtClean="0">
                  <a:solidFill>
                    <a:schemeClr val="accent3">
                      <a:lumMod val="75000"/>
                    </a:schemeClr>
                  </a:solidFill>
                </a:rPr>
                <a:t>PUM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390972" y="1785804"/>
              <a:ext cx="623650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it-IT" sz="6600" b="1" dirty="0" smtClean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3435829" y="1559694"/>
              <a:ext cx="5133020" cy="107721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C00000"/>
                  </a:solidFill>
                </a:rPr>
                <a:t>Raccolta di dati sulla mobilità </a:t>
              </a:r>
              <a:endParaRPr lang="it-IT" sz="3200" b="1" dirty="0">
                <a:solidFill>
                  <a:srgbClr val="C00000"/>
                </a:solidFill>
              </a:endParaRPr>
            </a:p>
            <a:p>
              <a:endParaRPr lang="it-IT" sz="32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435829" y="2713197"/>
              <a:ext cx="4917100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C00000"/>
                  </a:solidFill>
                </a:rPr>
                <a:t>Partecipazione dei cittadini</a:t>
              </a:r>
            </a:p>
          </p:txBody>
        </p:sp>
        <p:cxnSp>
          <p:nvCxnSpPr>
            <p:cNvPr id="22" name="Connettore 4 21"/>
            <p:cNvCxnSpPr>
              <a:stCxn id="16" idx="3"/>
              <a:endCxn id="20" idx="1"/>
            </p:cNvCxnSpPr>
            <p:nvPr/>
          </p:nvCxnSpPr>
          <p:spPr>
            <a:xfrm flipV="1">
              <a:off x="3014622" y="2098303"/>
              <a:ext cx="421207" cy="24149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4 22"/>
            <p:cNvCxnSpPr>
              <a:stCxn id="16" idx="3"/>
              <a:endCxn id="21" idx="1"/>
            </p:cNvCxnSpPr>
            <p:nvPr/>
          </p:nvCxnSpPr>
          <p:spPr>
            <a:xfrm>
              <a:off x="3014622" y="2339802"/>
              <a:ext cx="421207" cy="66578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ottotitolo 2"/>
          <p:cNvSpPr txBox="1">
            <a:spLocks/>
          </p:cNvSpPr>
          <p:nvPr/>
        </p:nvSpPr>
        <p:spPr>
          <a:xfrm>
            <a:off x="575961" y="3501008"/>
            <a:ext cx="7992888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Il PUMS sta diventando uno «</a:t>
            </a:r>
            <a:r>
              <a:rPr lang="it-IT" sz="2400" b="1" dirty="0" smtClean="0">
                <a:solidFill>
                  <a:srgbClr val="FF0000"/>
                </a:solidFill>
                <a:latin typeface="Agency FB" pitchFamily="34" charset="0"/>
              </a:rPr>
              <a:t>standard europeo» </a:t>
            </a: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basato su:</a:t>
            </a:r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  <a:latin typeface="Agency FB" pitchFamily="34" charset="0"/>
              </a:rPr>
              <a:t>studi attendibili </a:t>
            </a: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in riferimento alla </a:t>
            </a: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mobilità;</a:t>
            </a:r>
            <a:endParaRPr lang="it-IT" sz="2400" b="1" dirty="0">
              <a:solidFill>
                <a:schemeClr val="accent3">
                  <a:lumMod val="75000"/>
                </a:schemeClr>
              </a:solidFill>
              <a:latin typeface="Agency FB" pitchFamily="34" charset="0"/>
            </a:endParaRPr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  <a:latin typeface="Agency FB" pitchFamily="34" charset="0"/>
              </a:rPr>
              <a:t>programmazione degli interventi </a:t>
            </a: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su basi scientifiche;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il coinvolgimento dei cittadini </a:t>
            </a: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e l’informazione diffusa e continua attraverso un </a:t>
            </a:r>
            <a:r>
              <a:rPr lang="it-IT" sz="2400" b="1" dirty="0" smtClean="0">
                <a:solidFill>
                  <a:srgbClr val="FF0000"/>
                </a:solidFill>
                <a:latin typeface="Agency FB" pitchFamily="34" charset="0"/>
              </a:rPr>
              <a:t>approccio partecipativo </a:t>
            </a: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…..</a:t>
            </a:r>
            <a:endParaRPr lang="it-IT" sz="2400" b="1" dirty="0">
              <a:solidFill>
                <a:schemeClr val="accent3">
                  <a:lumMod val="75000"/>
                </a:schemeClr>
              </a:solidFill>
              <a:latin typeface="Agency FB" pitchFamily="34" charset="0"/>
            </a:endParaRPr>
          </a:p>
          <a:p>
            <a:pPr lvl="0" algn="just">
              <a:spcBef>
                <a:spcPct val="20000"/>
              </a:spcBef>
            </a:pPr>
            <a:endParaRPr lang="it-IT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 algn="just">
              <a:spcBef>
                <a:spcPct val="20000"/>
              </a:spcBef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93543" y="6093296"/>
            <a:ext cx="8526929" cy="764704"/>
            <a:chOff x="164517" y="6093296"/>
            <a:chExt cx="8526929" cy="76470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17" y="6093296"/>
              <a:ext cx="584177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826119" y="6108548"/>
              <a:ext cx="2399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sz="2000" b="1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Comune di Vaiano</a:t>
              </a:r>
              <a:endParaRPr lang="it-IT" altLang="it-IT" sz="2000" b="1" dirty="0">
                <a:solidFill>
                  <a:schemeClr val="accent3">
                    <a:lumMod val="75000"/>
                  </a:schemeClr>
                </a:solidFill>
                <a:latin typeface="Arial Narrow" pitchFamily="32" charset="0"/>
              </a:endParaRPr>
            </a:p>
            <a:p>
              <a:endParaRPr lang="it-IT" sz="2000" b="1" dirty="0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878" y="6139445"/>
              <a:ext cx="3153283" cy="64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 descr="\\PC-MORENO\Lavoro\Partecipazione\2018\Pinerolo - PUMS\Comuncazione\Incontro 2-1-2018\simurg trasparen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070" t="36833" r="27616" b="32309"/>
            <a:stretch/>
          </p:blipFill>
          <p:spPr bwMode="auto">
            <a:xfrm>
              <a:off x="7370698" y="6108548"/>
              <a:ext cx="1320748" cy="64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080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75591" r="6905" b="16965"/>
          <a:stretch/>
        </p:blipFill>
        <p:spPr bwMode="auto">
          <a:xfrm>
            <a:off x="-8970" y="0"/>
            <a:ext cx="9152969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-21096" y="188640"/>
            <a:ext cx="91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Ma cosa significa «Partecipazione» …</a:t>
            </a:r>
            <a:endParaRPr lang="it-IT" sz="4800" b="1" dirty="0">
              <a:solidFill>
                <a:srgbClr val="BDE9BD"/>
              </a:solidFill>
              <a:latin typeface="Agency FB" panose="020B0503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81494" r="6905" b="16965"/>
          <a:stretch/>
        </p:blipFill>
        <p:spPr bwMode="auto">
          <a:xfrm>
            <a:off x="810" y="5733256"/>
            <a:ext cx="9143190" cy="30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5579" y="1268760"/>
            <a:ext cx="9999663" cy="100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CH" altLang="fr-FR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25" name="Immagine 24" descr="tavoli partecipat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43"/>
          <a:stretch>
            <a:fillRect/>
          </a:stretch>
        </p:blipFill>
        <p:spPr bwMode="auto">
          <a:xfrm>
            <a:off x="214282" y="1643050"/>
            <a:ext cx="3845004" cy="38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786190"/>
            <a:ext cx="2543994" cy="171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"/>
          <p:cNvSpPr/>
          <p:nvPr/>
        </p:nvSpPr>
        <p:spPr>
          <a:xfrm>
            <a:off x="3346227" y="1844824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La dinamica tradizionale … </a:t>
            </a:r>
            <a:endParaRPr lang="it-IT" sz="4000" dirty="0" smtClean="0">
              <a:solidFill>
                <a:srgbClr val="309030"/>
              </a:solidFill>
              <a:latin typeface="Agency FB" panose="020B0503020202020204" pitchFamily="34" charset="0"/>
            </a:endParaRPr>
          </a:p>
          <a:p>
            <a:endParaRPr lang="it-IT" sz="4000" b="1" dirty="0">
              <a:solidFill>
                <a:srgbClr val="309030"/>
              </a:solidFill>
              <a:latin typeface="Agency FB" panose="020B0503020202020204" pitchFamily="34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293543" y="6093296"/>
            <a:ext cx="8526929" cy="764704"/>
            <a:chOff x="164517" y="6093296"/>
            <a:chExt cx="8526929" cy="76470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17" y="6093296"/>
              <a:ext cx="584177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CasellaDiTesto 19"/>
            <p:cNvSpPr txBox="1"/>
            <p:nvPr/>
          </p:nvSpPr>
          <p:spPr>
            <a:xfrm>
              <a:off x="826119" y="6108548"/>
              <a:ext cx="2399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sz="2000" b="1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Comune di Vaiano</a:t>
              </a:r>
              <a:endParaRPr lang="it-IT" altLang="it-IT" sz="2000" b="1" dirty="0">
                <a:solidFill>
                  <a:schemeClr val="accent3">
                    <a:lumMod val="75000"/>
                  </a:schemeClr>
                </a:solidFill>
                <a:latin typeface="Arial Narrow" pitchFamily="32" charset="0"/>
              </a:endParaRPr>
            </a:p>
            <a:p>
              <a:endParaRPr lang="it-IT" sz="2000" b="1" dirty="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878" y="6139445"/>
              <a:ext cx="3153283" cy="64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 descr="\\PC-MORENO\Lavoro\Partecipazione\2018\Pinerolo - PUMS\Comuncazione\Incontro 2-1-2018\simurg trasparen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070" t="36833" r="27616" b="32309"/>
            <a:stretch/>
          </p:blipFill>
          <p:spPr bwMode="auto">
            <a:xfrm>
              <a:off x="7370698" y="6108548"/>
              <a:ext cx="1320748" cy="64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tangle 1"/>
          <p:cNvSpPr/>
          <p:nvPr/>
        </p:nvSpPr>
        <p:spPr>
          <a:xfrm>
            <a:off x="7286644" y="5429264"/>
            <a:ext cx="1643074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F. </a:t>
            </a:r>
            <a:r>
              <a:rPr lang="it-IT" sz="1200" b="1" dirty="0" err="1" smtClean="0"/>
              <a:t>Aliberti</a:t>
            </a:r>
            <a:r>
              <a:rPr lang="it-IT" sz="1200" b="1" dirty="0" smtClean="0"/>
              <a:t> (modificata)</a:t>
            </a:r>
            <a:r>
              <a:rPr lang="it-IT" sz="1200" b="1" dirty="0" smtClean="0"/>
              <a:t> </a:t>
            </a:r>
            <a:endParaRPr lang="it-IT" sz="4000" b="1" dirty="0">
              <a:solidFill>
                <a:srgbClr val="30903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2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75591" r="6905" b="16965"/>
          <a:stretch/>
        </p:blipFill>
        <p:spPr bwMode="auto">
          <a:xfrm>
            <a:off x="-8970" y="0"/>
            <a:ext cx="9152969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-21096" y="188640"/>
            <a:ext cx="91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Ma cosa significa «Partecipazione» …</a:t>
            </a:r>
            <a:endParaRPr lang="it-IT" sz="4800" b="1" dirty="0">
              <a:solidFill>
                <a:srgbClr val="BDE9BD"/>
              </a:solidFill>
              <a:latin typeface="Agency FB" panose="020B0503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81494" r="6905" b="16965"/>
          <a:stretch/>
        </p:blipFill>
        <p:spPr bwMode="auto">
          <a:xfrm>
            <a:off x="810" y="5733256"/>
            <a:ext cx="9143190" cy="30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5579" y="1268760"/>
            <a:ext cx="9999663" cy="100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CH" altLang="fr-FR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14" name="Immagine 13" descr="tavoli partecipati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47" y="1785926"/>
            <a:ext cx="602429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"/>
          <p:cNvSpPr/>
          <p:nvPr/>
        </p:nvSpPr>
        <p:spPr>
          <a:xfrm>
            <a:off x="4067944" y="1785926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La dinamica partecipata …</a:t>
            </a:r>
            <a:endParaRPr lang="it-IT" sz="4000" dirty="0" smtClean="0">
              <a:solidFill>
                <a:srgbClr val="309030"/>
              </a:solidFill>
              <a:latin typeface="Agency FB" panose="020B0503020202020204" pitchFamily="34" charset="0"/>
            </a:endParaRPr>
          </a:p>
          <a:p>
            <a:endParaRPr lang="it-IT" sz="4000" b="1" dirty="0">
              <a:solidFill>
                <a:srgbClr val="309030"/>
              </a:solidFill>
              <a:latin typeface="Agency FB" panose="020B0503020202020204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293543" y="6093296"/>
            <a:ext cx="8526929" cy="764704"/>
            <a:chOff x="164517" y="6093296"/>
            <a:chExt cx="8526929" cy="76470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17" y="6093296"/>
              <a:ext cx="584177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CasellaDiTesto 20"/>
            <p:cNvSpPr txBox="1"/>
            <p:nvPr/>
          </p:nvSpPr>
          <p:spPr>
            <a:xfrm>
              <a:off x="826119" y="6108548"/>
              <a:ext cx="2399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sz="2000" b="1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Comune di Vaiano</a:t>
              </a:r>
              <a:endParaRPr lang="it-IT" altLang="it-IT" sz="2000" b="1" dirty="0">
                <a:solidFill>
                  <a:schemeClr val="accent3">
                    <a:lumMod val="75000"/>
                  </a:schemeClr>
                </a:solidFill>
                <a:latin typeface="Arial Narrow" pitchFamily="32" charset="0"/>
              </a:endParaRPr>
            </a:p>
            <a:p>
              <a:endParaRPr lang="it-IT" sz="2000" b="1" dirty="0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878" y="6139445"/>
              <a:ext cx="3153283" cy="64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 descr="\\PC-MORENO\Lavoro\Partecipazione\2018\Pinerolo - PUMS\Comuncazione\Incontro 2-1-2018\simurg trasparent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070" t="36833" r="27616" b="32309"/>
            <a:stretch/>
          </p:blipFill>
          <p:spPr bwMode="auto">
            <a:xfrm>
              <a:off x="7370698" y="6108548"/>
              <a:ext cx="1320748" cy="64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"/>
          <p:cNvSpPr/>
          <p:nvPr/>
        </p:nvSpPr>
        <p:spPr>
          <a:xfrm>
            <a:off x="8072462" y="5429264"/>
            <a:ext cx="857256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F. </a:t>
            </a:r>
            <a:r>
              <a:rPr lang="it-IT" sz="1200" b="1" dirty="0" err="1" smtClean="0"/>
              <a:t>Aliberti</a:t>
            </a:r>
            <a:r>
              <a:rPr lang="it-IT" sz="1200" b="1" dirty="0" smtClean="0"/>
              <a:t> </a:t>
            </a:r>
            <a:endParaRPr lang="it-IT" sz="4000" b="1" dirty="0">
              <a:solidFill>
                <a:srgbClr val="30903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6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75591" r="6905" b="16965"/>
          <a:stretch/>
        </p:blipFill>
        <p:spPr bwMode="auto">
          <a:xfrm>
            <a:off x="-8970" y="0"/>
            <a:ext cx="9152969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-21096" y="188640"/>
            <a:ext cx="91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Le fasi del percorso partecipativo </a:t>
            </a:r>
            <a:endParaRPr lang="it-IT" sz="4800" b="1" dirty="0">
              <a:solidFill>
                <a:srgbClr val="BDE9BD"/>
              </a:solidFill>
              <a:latin typeface="Agency FB" panose="020B0503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81494" r="6905" b="16965"/>
          <a:stretch/>
        </p:blipFill>
        <p:spPr bwMode="auto">
          <a:xfrm>
            <a:off x="810" y="5733256"/>
            <a:ext cx="9143190" cy="30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5579" y="1268760"/>
            <a:ext cx="9999663" cy="100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CH" altLang="fr-FR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xmlns="" val="2670134968"/>
              </p:ext>
            </p:extLst>
          </p:nvPr>
        </p:nvGraphicFramePr>
        <p:xfrm>
          <a:off x="808" y="1412776"/>
          <a:ext cx="815928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uppo 13"/>
          <p:cNvGrpSpPr/>
          <p:nvPr/>
        </p:nvGrpSpPr>
        <p:grpSpPr>
          <a:xfrm>
            <a:off x="293543" y="6093296"/>
            <a:ext cx="8526929" cy="764704"/>
            <a:chOff x="164517" y="6093296"/>
            <a:chExt cx="8526929" cy="76470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17" y="6093296"/>
              <a:ext cx="584177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CasellaDiTesto 19"/>
            <p:cNvSpPr txBox="1"/>
            <p:nvPr/>
          </p:nvSpPr>
          <p:spPr>
            <a:xfrm>
              <a:off x="826119" y="6108548"/>
              <a:ext cx="2399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sz="2000" b="1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Comune di Vaiano</a:t>
              </a:r>
              <a:endParaRPr lang="it-IT" altLang="it-IT" sz="2000" b="1" dirty="0">
                <a:solidFill>
                  <a:schemeClr val="accent3">
                    <a:lumMod val="75000"/>
                  </a:schemeClr>
                </a:solidFill>
                <a:latin typeface="Arial Narrow" pitchFamily="32" charset="0"/>
              </a:endParaRPr>
            </a:p>
            <a:p>
              <a:endParaRPr lang="it-IT" sz="2000" b="1" dirty="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878" y="6139445"/>
              <a:ext cx="3153283" cy="64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 descr="\\PC-MORENO\Lavoro\Partecipazione\2018\Pinerolo - PUMS\Comuncazione\Incontro 2-1-2018\simurg trasparen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070" t="36833" r="27616" b="32309"/>
            <a:stretch/>
          </p:blipFill>
          <p:spPr bwMode="auto">
            <a:xfrm>
              <a:off x="7370698" y="6108548"/>
              <a:ext cx="1320748" cy="64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005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75591" r="6905" b="16965"/>
          <a:stretch/>
        </p:blipFill>
        <p:spPr bwMode="auto">
          <a:xfrm>
            <a:off x="-8970" y="0"/>
            <a:ext cx="9152969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-8970" y="23540"/>
            <a:ext cx="91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Individuazione degli attori e comunicazione</a:t>
            </a:r>
            <a:endParaRPr lang="it-IT" sz="4800" b="1" dirty="0">
              <a:solidFill>
                <a:srgbClr val="BDE9BD"/>
              </a:solidFill>
              <a:latin typeface="Agency FB" panose="020B0503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81494" r="6905" b="16965"/>
          <a:stretch/>
        </p:blipFill>
        <p:spPr bwMode="auto">
          <a:xfrm>
            <a:off x="810" y="5733256"/>
            <a:ext cx="9143190" cy="30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5579" y="1268760"/>
            <a:ext cx="9999663" cy="100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CH" altLang="fr-FR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1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>
            <a:off x="250931" y="1357298"/>
            <a:ext cx="8857573" cy="24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"/>
          <p:cNvSpPr/>
          <p:nvPr/>
        </p:nvSpPr>
        <p:spPr>
          <a:xfrm>
            <a:off x="357158" y="3571876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In questo momento siamo nella </a:t>
            </a:r>
            <a:r>
              <a:rPr lang="it-IT" sz="4000" b="1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fase iniziale </a:t>
            </a:r>
            <a:r>
              <a:rPr lang="it-IT" sz="4000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del percorso partecipativo che prevede una serie di attività di </a:t>
            </a:r>
            <a:r>
              <a:rPr lang="it-IT" sz="4000" b="1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comunicazione e coinvolgimento</a:t>
            </a:r>
            <a:r>
              <a:rPr lang="it-IT" sz="4000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…</a:t>
            </a:r>
          </a:p>
          <a:p>
            <a:pPr algn="ctr"/>
            <a:endParaRPr lang="it-IT" sz="4000" dirty="0">
              <a:latin typeface="Agency FB" panose="020B0503020202020204" pitchFamily="34" charset="0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293543" y="6093296"/>
            <a:ext cx="8526929" cy="764704"/>
            <a:chOff x="164517" y="6093296"/>
            <a:chExt cx="8526929" cy="76470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17" y="6093296"/>
              <a:ext cx="584177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sellaDiTesto 21"/>
            <p:cNvSpPr txBox="1"/>
            <p:nvPr/>
          </p:nvSpPr>
          <p:spPr>
            <a:xfrm>
              <a:off x="826119" y="6108548"/>
              <a:ext cx="2399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sz="2000" b="1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Comune di Vaiano</a:t>
              </a:r>
              <a:endParaRPr lang="it-IT" altLang="it-IT" sz="2000" b="1" dirty="0">
                <a:solidFill>
                  <a:schemeClr val="accent3">
                    <a:lumMod val="75000"/>
                  </a:schemeClr>
                </a:solidFill>
                <a:latin typeface="Arial Narrow" pitchFamily="32" charset="0"/>
              </a:endParaRPr>
            </a:p>
            <a:p>
              <a:endParaRPr lang="it-IT" sz="2000" b="1" dirty="0"/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878" y="6139445"/>
              <a:ext cx="3153283" cy="64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" descr="\\PC-MORENO\Lavoro\Partecipazione\2018\Pinerolo - PUMS\Comuncazione\Incontro 2-1-2018\simurg trasparent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070" t="36833" r="27616" b="32309"/>
            <a:stretch/>
          </p:blipFill>
          <p:spPr bwMode="auto">
            <a:xfrm>
              <a:off x="7370698" y="6108548"/>
              <a:ext cx="1320748" cy="64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"/>
          <p:cNvSpPr/>
          <p:nvPr/>
        </p:nvSpPr>
        <p:spPr>
          <a:xfrm>
            <a:off x="4143372" y="5429265"/>
            <a:ext cx="5000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CC BY - </a:t>
            </a:r>
            <a:r>
              <a:rPr lang="it-IT" sz="1200" b="1" i="1" dirty="0" smtClean="0"/>
              <a:t>Illustrazioni di Chiara </a:t>
            </a:r>
            <a:r>
              <a:rPr lang="it-IT" sz="1200" b="1" i="1" dirty="0" err="1" smtClean="0"/>
              <a:t>Pignaris</a:t>
            </a:r>
            <a:r>
              <a:rPr lang="it-IT" sz="1200" b="1" i="1" dirty="0" smtClean="0"/>
              <a:t> per la Carta della Partecipazione</a:t>
            </a:r>
            <a:r>
              <a:rPr lang="it-IT" sz="1200" b="1" dirty="0" smtClean="0"/>
              <a:t>. </a:t>
            </a:r>
            <a:endParaRPr lang="it-IT" sz="4000" b="1" dirty="0">
              <a:solidFill>
                <a:srgbClr val="30903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5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75591" r="6905" b="16965"/>
          <a:stretch/>
        </p:blipFill>
        <p:spPr bwMode="auto">
          <a:xfrm>
            <a:off x="-8970" y="0"/>
            <a:ext cx="9152969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-8970" y="23540"/>
            <a:ext cx="91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BDE9BD"/>
                </a:solidFill>
                <a:latin typeface="Agency FB" panose="020B0503020202020204" pitchFamily="34" charset="0"/>
              </a:rPr>
              <a:t>Chi può partecipare …</a:t>
            </a:r>
            <a:endParaRPr lang="it-IT" sz="4800" b="1" dirty="0">
              <a:solidFill>
                <a:srgbClr val="BDE9BD"/>
              </a:solidFill>
              <a:latin typeface="Agency FB" panose="020B0503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5" t="81494" r="6905" b="16965"/>
          <a:stretch/>
        </p:blipFill>
        <p:spPr bwMode="auto">
          <a:xfrm>
            <a:off x="810" y="5733256"/>
            <a:ext cx="9143190" cy="30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67865" t="66794" r="6248" b="16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5579" y="1268760"/>
            <a:ext cx="9999663" cy="100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CH" altLang="fr-FR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20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0" t="66420"/>
          <a:stretch>
            <a:fillRect/>
          </a:stretch>
        </p:blipFill>
        <p:spPr bwMode="auto">
          <a:xfrm>
            <a:off x="-8971" y="1916833"/>
            <a:ext cx="5697096" cy="270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"/>
          <p:cNvSpPr/>
          <p:nvPr/>
        </p:nvSpPr>
        <p:spPr>
          <a:xfrm>
            <a:off x="5364088" y="1283801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Si tratta di un percorso partecipativo «a porte aperte», </a:t>
            </a:r>
            <a:r>
              <a:rPr lang="it-IT" sz="3200" b="1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tutti possono partecipare</a:t>
            </a:r>
            <a:r>
              <a:rPr lang="it-IT" sz="3200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, residenti, coloro che lavorano in città, ecc.. </a:t>
            </a:r>
          </a:p>
        </p:txBody>
      </p:sp>
      <p:sp>
        <p:nvSpPr>
          <p:cNvPr id="21" name="Rectangle 1"/>
          <p:cNvSpPr/>
          <p:nvPr/>
        </p:nvSpPr>
        <p:spPr>
          <a:xfrm>
            <a:off x="2483768" y="4357694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… cercheremo di garantire la partecipazione di: </a:t>
            </a:r>
            <a:r>
              <a:rPr lang="it-IT" sz="3200" b="1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giovani, anziani, bambini </a:t>
            </a:r>
            <a:r>
              <a:rPr lang="it-IT" sz="3200" dirty="0" smtClean="0">
                <a:solidFill>
                  <a:srgbClr val="309030"/>
                </a:solidFill>
                <a:latin typeface="Agency FB" panose="020B0503020202020204" pitchFamily="34" charset="0"/>
              </a:rPr>
              <a:t>...</a:t>
            </a:r>
            <a:endParaRPr lang="it-IT" sz="3200" dirty="0">
              <a:solidFill>
                <a:srgbClr val="309030"/>
              </a:solidFill>
              <a:latin typeface="Agency FB" panose="020B0503020202020204" pitchFamily="34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293543" y="6093296"/>
            <a:ext cx="8526929" cy="764704"/>
            <a:chOff x="164517" y="6093296"/>
            <a:chExt cx="8526929" cy="764704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17" y="6093296"/>
              <a:ext cx="584177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CasellaDiTesto 22"/>
            <p:cNvSpPr txBox="1"/>
            <p:nvPr/>
          </p:nvSpPr>
          <p:spPr>
            <a:xfrm>
              <a:off x="826119" y="6108548"/>
              <a:ext cx="2399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sz="2000" b="1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Comune di Vaiano</a:t>
              </a:r>
              <a:endParaRPr lang="it-IT" altLang="it-IT" sz="2000" b="1" dirty="0">
                <a:solidFill>
                  <a:schemeClr val="accent3">
                    <a:lumMod val="75000"/>
                  </a:schemeClr>
                </a:solidFill>
                <a:latin typeface="Arial Narrow" pitchFamily="32" charset="0"/>
              </a:endParaRPr>
            </a:p>
            <a:p>
              <a:endParaRPr lang="it-IT" sz="2000" b="1" dirty="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878" y="6139445"/>
              <a:ext cx="3153283" cy="64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" descr="\\PC-MORENO\Lavoro\Partecipazione\2018\Pinerolo - PUMS\Comuncazione\Incontro 2-1-2018\simurg trasparent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070" t="36833" r="27616" b="32309"/>
            <a:stretch/>
          </p:blipFill>
          <p:spPr bwMode="auto">
            <a:xfrm>
              <a:off x="7370698" y="6108548"/>
              <a:ext cx="1320748" cy="64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"/>
          <p:cNvSpPr/>
          <p:nvPr/>
        </p:nvSpPr>
        <p:spPr>
          <a:xfrm>
            <a:off x="4143372" y="5429265"/>
            <a:ext cx="5000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CC BY - </a:t>
            </a:r>
            <a:r>
              <a:rPr lang="it-IT" sz="1200" b="1" i="1" dirty="0" smtClean="0"/>
              <a:t>Illustrazioni di Chiara </a:t>
            </a:r>
            <a:r>
              <a:rPr lang="it-IT" sz="1200" b="1" i="1" dirty="0" err="1" smtClean="0"/>
              <a:t>Pignaris</a:t>
            </a:r>
            <a:r>
              <a:rPr lang="it-IT" sz="1200" b="1" i="1" dirty="0" smtClean="0"/>
              <a:t> per la Carta della Partecipazione</a:t>
            </a:r>
            <a:r>
              <a:rPr lang="it-IT" sz="1200" b="1" dirty="0" smtClean="0"/>
              <a:t>. </a:t>
            </a:r>
            <a:endParaRPr lang="it-IT" sz="4000" b="1" dirty="0">
              <a:solidFill>
                <a:srgbClr val="30903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2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683</Words>
  <Application>Microsoft Macintosh PowerPoint</Application>
  <PresentationFormat>Presentazione su schermo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Simurg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Simurg</dc:creator>
  <cp:lastModifiedBy>Cormoran Strike</cp:lastModifiedBy>
  <cp:revision>89</cp:revision>
  <cp:lastPrinted>2018-02-01T12:24:21Z</cp:lastPrinted>
  <dcterms:created xsi:type="dcterms:W3CDTF">2018-01-29T15:49:16Z</dcterms:created>
  <dcterms:modified xsi:type="dcterms:W3CDTF">2018-03-12T09:15:42Z</dcterms:modified>
</cp:coreProperties>
</file>